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317" r:id="rId2"/>
    <p:sldId id="269" r:id="rId3"/>
    <p:sldId id="318" r:id="rId4"/>
    <p:sldId id="311" r:id="rId5"/>
    <p:sldId id="312" r:id="rId6"/>
    <p:sldId id="270" r:id="rId7"/>
    <p:sldId id="271" r:id="rId8"/>
    <p:sldId id="272" r:id="rId9"/>
    <p:sldId id="319" r:id="rId10"/>
    <p:sldId id="320" r:id="rId11"/>
    <p:sldId id="321" r:id="rId12"/>
    <p:sldId id="322" r:id="rId13"/>
    <p:sldId id="323" r:id="rId14"/>
    <p:sldId id="273" r:id="rId15"/>
    <p:sldId id="274" r:id="rId16"/>
    <p:sldId id="275" r:id="rId17"/>
    <p:sldId id="276" r:id="rId18"/>
    <p:sldId id="283" r:id="rId19"/>
    <p:sldId id="277" r:id="rId20"/>
    <p:sldId id="278" r:id="rId21"/>
    <p:sldId id="313" r:id="rId22"/>
    <p:sldId id="280" r:id="rId23"/>
    <p:sldId id="285" r:id="rId24"/>
    <p:sldId id="286" r:id="rId25"/>
    <p:sldId id="287" r:id="rId26"/>
    <p:sldId id="288" r:id="rId27"/>
    <p:sldId id="289" r:id="rId28"/>
    <p:sldId id="309" r:id="rId29"/>
    <p:sldId id="308" r:id="rId30"/>
    <p:sldId id="31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33A286-290A-4596-BC66-DF8F58B11021}" type="datetimeFigureOut">
              <a:rPr lang="en-US" smtClean="0"/>
              <a:pPr/>
              <a:t>3/16/2015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28497C-3CEF-436D-BB93-02ACC7D23660}" type="slidenum">
              <a:rPr lang="en-US" smtClean="0"/>
              <a:pPr/>
              <a:t>‹#›</a:t>
            </a:fld>
            <a:endParaRPr lang="en-US"/>
          </a:p>
        </p:txBody>
      </p:sp>
    </p:spTree>
    <p:extLst>
      <p:ext uri="{BB962C8B-B14F-4D97-AF65-F5344CB8AC3E}">
        <p14:creationId xmlns="" xmlns:p14="http://schemas.microsoft.com/office/powerpoint/2010/main" val="2335896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310F99-B9F1-4334-B149-579F4210F108}" type="slidenum">
              <a:rPr lang="en-US"/>
              <a:pPr/>
              <a:t>14</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a:t>If you think the U.S. dollar is going to decline in value relative to the pound, you may want to hold some of your wealth in the form of pounds.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A8074C-F325-4E35-81D6-DA95FE3C29EA}" type="slidenum">
              <a:rPr lang="en-US"/>
              <a:pPr/>
              <a:t>15</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t>If you think the U.S. dollar is going to decline in value relative to the pound, you may want to hold some of your wealth in the form of pounds.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60102A-1869-47FC-A3A6-5CDF2F3C5B6C}" type="slidenum">
              <a:rPr lang="en-US"/>
              <a:pPr/>
              <a:t>16</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r>
              <a:rPr lang="en-US"/>
              <a:t>If you think the U.S. dollar is going to decline in value relative to the pound, you may want to hold some of your wealth in the form of pounds.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18CC0B-5E55-431D-AAC5-8FF8E7DB79A4}" type="slidenum">
              <a:rPr lang="en-US"/>
              <a:pPr/>
              <a:t>22</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r>
              <a:rPr lang="en-US"/>
              <a:t>To buy bonds in the United States, British buyers must exchange pounds for dollars (or supply their pounds in exchange for dollars).  With higher interest rates in the United States, U.S. citizens are less likely to be interested in British securities, so they demand less pounds.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D7800B-3CFF-4978-99DB-1219C649B4B8}"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774AD-4B0E-41C2-B651-D3F2F3216DE4}" type="slidenum">
              <a:rPr lang="en-US" smtClean="0"/>
              <a:pPr/>
              <a:t>‹#›</a:t>
            </a:fld>
            <a:endParaRPr lang="en-US"/>
          </a:p>
        </p:txBody>
      </p:sp>
    </p:spTree>
    <p:extLst>
      <p:ext uri="{BB962C8B-B14F-4D97-AF65-F5344CB8AC3E}">
        <p14:creationId xmlns="" xmlns:p14="http://schemas.microsoft.com/office/powerpoint/2010/main" val="1357289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D7800B-3CFF-4978-99DB-1219C649B4B8}"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774AD-4B0E-41C2-B651-D3F2F3216DE4}" type="slidenum">
              <a:rPr lang="en-US" smtClean="0"/>
              <a:pPr/>
              <a:t>‹#›</a:t>
            </a:fld>
            <a:endParaRPr lang="en-US"/>
          </a:p>
        </p:txBody>
      </p:sp>
    </p:spTree>
    <p:extLst>
      <p:ext uri="{BB962C8B-B14F-4D97-AF65-F5344CB8AC3E}">
        <p14:creationId xmlns="" xmlns:p14="http://schemas.microsoft.com/office/powerpoint/2010/main" val="102660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D7800B-3CFF-4978-99DB-1219C649B4B8}"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774AD-4B0E-41C2-B651-D3F2F3216DE4}" type="slidenum">
              <a:rPr lang="en-US" smtClean="0"/>
              <a:pPr/>
              <a:t>‹#›</a:t>
            </a:fld>
            <a:endParaRPr lang="en-US"/>
          </a:p>
        </p:txBody>
      </p:sp>
    </p:spTree>
    <p:extLst>
      <p:ext uri="{BB962C8B-B14F-4D97-AF65-F5344CB8AC3E}">
        <p14:creationId xmlns="" xmlns:p14="http://schemas.microsoft.com/office/powerpoint/2010/main" val="291869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77788"/>
            <a:ext cx="8077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371600" y="1828800"/>
            <a:ext cx="6400800" cy="4800600"/>
          </a:xfrm>
        </p:spPr>
        <p:txBody>
          <a:bodyPr/>
          <a:lstStyle/>
          <a:p>
            <a:endParaRPr lang="en-US"/>
          </a:p>
        </p:txBody>
      </p:sp>
      <p:sp>
        <p:nvSpPr>
          <p:cNvPr id="4" name="Slide Number Placeholder 3"/>
          <p:cNvSpPr>
            <a:spLocks noGrp="1"/>
          </p:cNvSpPr>
          <p:nvPr>
            <p:ph type="sldNum" sz="quarter" idx="10"/>
          </p:nvPr>
        </p:nvSpPr>
        <p:spPr>
          <a:xfrm>
            <a:off x="8386763" y="6630988"/>
            <a:ext cx="762000" cy="228600"/>
          </a:xfrm>
        </p:spPr>
        <p:txBody>
          <a:bodyPr/>
          <a:lstStyle>
            <a:lvl1pPr>
              <a:defRPr/>
            </a:lvl1pPr>
          </a:lstStyle>
          <a:p>
            <a:fld id="{2B82CF94-8A62-4589-8983-DFD61E0C4475}" type="slidenum">
              <a:rPr lang="en-US"/>
              <a:pPr/>
              <a:t>‹#›</a:t>
            </a:fld>
            <a:r>
              <a:rPr lang="en-US"/>
              <a:t> of 53</a:t>
            </a:r>
          </a:p>
        </p:txBody>
      </p:sp>
    </p:spTree>
    <p:extLst>
      <p:ext uri="{BB962C8B-B14F-4D97-AF65-F5344CB8AC3E}">
        <p14:creationId xmlns="" xmlns:p14="http://schemas.microsoft.com/office/powerpoint/2010/main" val="3732966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D7800B-3CFF-4978-99DB-1219C649B4B8}"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774AD-4B0E-41C2-B651-D3F2F3216DE4}" type="slidenum">
              <a:rPr lang="en-US" smtClean="0"/>
              <a:pPr/>
              <a:t>‹#›</a:t>
            </a:fld>
            <a:endParaRPr lang="en-US"/>
          </a:p>
        </p:txBody>
      </p:sp>
    </p:spTree>
    <p:extLst>
      <p:ext uri="{BB962C8B-B14F-4D97-AF65-F5344CB8AC3E}">
        <p14:creationId xmlns="" xmlns:p14="http://schemas.microsoft.com/office/powerpoint/2010/main" val="2452531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D7800B-3CFF-4978-99DB-1219C649B4B8}"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774AD-4B0E-41C2-B651-D3F2F3216DE4}" type="slidenum">
              <a:rPr lang="en-US" smtClean="0"/>
              <a:pPr/>
              <a:t>‹#›</a:t>
            </a:fld>
            <a:endParaRPr lang="en-US"/>
          </a:p>
        </p:txBody>
      </p:sp>
    </p:spTree>
    <p:extLst>
      <p:ext uri="{BB962C8B-B14F-4D97-AF65-F5344CB8AC3E}">
        <p14:creationId xmlns="" xmlns:p14="http://schemas.microsoft.com/office/powerpoint/2010/main" val="3832477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D7800B-3CFF-4978-99DB-1219C649B4B8}"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774AD-4B0E-41C2-B651-D3F2F3216DE4}" type="slidenum">
              <a:rPr lang="en-US" smtClean="0"/>
              <a:pPr/>
              <a:t>‹#›</a:t>
            </a:fld>
            <a:endParaRPr lang="en-US"/>
          </a:p>
        </p:txBody>
      </p:sp>
    </p:spTree>
    <p:extLst>
      <p:ext uri="{BB962C8B-B14F-4D97-AF65-F5344CB8AC3E}">
        <p14:creationId xmlns="" xmlns:p14="http://schemas.microsoft.com/office/powerpoint/2010/main" val="502821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D7800B-3CFF-4978-99DB-1219C649B4B8}" type="datetimeFigureOut">
              <a:rPr lang="en-US" smtClean="0"/>
              <a:pPr/>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5774AD-4B0E-41C2-B651-D3F2F3216DE4}" type="slidenum">
              <a:rPr lang="en-US" smtClean="0"/>
              <a:pPr/>
              <a:t>‹#›</a:t>
            </a:fld>
            <a:endParaRPr lang="en-US"/>
          </a:p>
        </p:txBody>
      </p:sp>
    </p:spTree>
    <p:extLst>
      <p:ext uri="{BB962C8B-B14F-4D97-AF65-F5344CB8AC3E}">
        <p14:creationId xmlns="" xmlns:p14="http://schemas.microsoft.com/office/powerpoint/2010/main" val="3340168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D7800B-3CFF-4978-99DB-1219C649B4B8}" type="datetimeFigureOut">
              <a:rPr lang="en-US" smtClean="0"/>
              <a:pPr/>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5774AD-4B0E-41C2-B651-D3F2F3216DE4}" type="slidenum">
              <a:rPr lang="en-US" smtClean="0"/>
              <a:pPr/>
              <a:t>‹#›</a:t>
            </a:fld>
            <a:endParaRPr lang="en-US"/>
          </a:p>
        </p:txBody>
      </p:sp>
    </p:spTree>
    <p:extLst>
      <p:ext uri="{BB962C8B-B14F-4D97-AF65-F5344CB8AC3E}">
        <p14:creationId xmlns="" xmlns:p14="http://schemas.microsoft.com/office/powerpoint/2010/main" val="3358806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D7800B-3CFF-4978-99DB-1219C649B4B8}" type="datetimeFigureOut">
              <a:rPr lang="en-US" smtClean="0"/>
              <a:pPr/>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5774AD-4B0E-41C2-B651-D3F2F3216DE4}" type="slidenum">
              <a:rPr lang="en-US" smtClean="0"/>
              <a:pPr/>
              <a:t>‹#›</a:t>
            </a:fld>
            <a:endParaRPr lang="en-US"/>
          </a:p>
        </p:txBody>
      </p:sp>
    </p:spTree>
    <p:extLst>
      <p:ext uri="{BB962C8B-B14F-4D97-AF65-F5344CB8AC3E}">
        <p14:creationId xmlns="" xmlns:p14="http://schemas.microsoft.com/office/powerpoint/2010/main" val="3012662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D7800B-3CFF-4978-99DB-1219C649B4B8}"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774AD-4B0E-41C2-B651-D3F2F3216DE4}" type="slidenum">
              <a:rPr lang="en-US" smtClean="0"/>
              <a:pPr/>
              <a:t>‹#›</a:t>
            </a:fld>
            <a:endParaRPr lang="en-US"/>
          </a:p>
        </p:txBody>
      </p:sp>
    </p:spTree>
    <p:extLst>
      <p:ext uri="{BB962C8B-B14F-4D97-AF65-F5344CB8AC3E}">
        <p14:creationId xmlns="" xmlns:p14="http://schemas.microsoft.com/office/powerpoint/2010/main" val="3889198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D7800B-3CFF-4978-99DB-1219C649B4B8}"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774AD-4B0E-41C2-B651-D3F2F3216DE4}" type="slidenum">
              <a:rPr lang="en-US" smtClean="0"/>
              <a:pPr/>
              <a:t>‹#›</a:t>
            </a:fld>
            <a:endParaRPr lang="en-US"/>
          </a:p>
        </p:txBody>
      </p:sp>
    </p:spTree>
    <p:extLst>
      <p:ext uri="{BB962C8B-B14F-4D97-AF65-F5344CB8AC3E}">
        <p14:creationId xmlns="" xmlns:p14="http://schemas.microsoft.com/office/powerpoint/2010/main" val="2075220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7800B-3CFF-4978-99DB-1219C649B4B8}" type="datetimeFigureOut">
              <a:rPr lang="en-US" smtClean="0"/>
              <a:pPr/>
              <a:t>3/16/2015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774AD-4B0E-41C2-B651-D3F2F3216DE4}" type="slidenum">
              <a:rPr lang="en-US" smtClean="0"/>
              <a:pPr/>
              <a:t>‹#›</a:t>
            </a:fld>
            <a:endParaRPr lang="en-US"/>
          </a:p>
        </p:txBody>
      </p:sp>
    </p:spTree>
    <p:extLst>
      <p:ext uri="{BB962C8B-B14F-4D97-AF65-F5344CB8AC3E}">
        <p14:creationId xmlns="" xmlns:p14="http://schemas.microsoft.com/office/powerpoint/2010/main" val="4074762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investopedia.com/terms/c/centralbank.as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nvestopedia.com/terms/c/currentaccount.as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investopedia.com/terms/d/deficit.as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financial-dictionary.thefreedictionary.com/Buying" TargetMode="External"/><Relationship Id="rId2" Type="http://schemas.openxmlformats.org/officeDocument/2006/relationships/hyperlink" Target="http://financial-dictionary.thefreedictionary.com/Dirty+float" TargetMode="External"/><Relationship Id="rId1" Type="http://schemas.openxmlformats.org/officeDocument/2006/relationships/slideLayout" Target="../slideLayouts/slideLayout2.xml"/><Relationship Id="rId5" Type="http://schemas.openxmlformats.org/officeDocument/2006/relationships/hyperlink" Target="http://financial-dictionary.thefreedictionary.com/Currencies" TargetMode="External"/><Relationship Id="rId4" Type="http://schemas.openxmlformats.org/officeDocument/2006/relationships/hyperlink" Target="http://financial-dictionary.thefreedictionary.com/Sell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financial-dictionary.thefreedictionary.com/Exchange+Rate" TargetMode="External"/><Relationship Id="rId2" Type="http://schemas.openxmlformats.org/officeDocument/2006/relationships/hyperlink" Target="http://financial-dictionary.thefreedictionary.com/Quote" TargetMode="External"/><Relationship Id="rId1" Type="http://schemas.openxmlformats.org/officeDocument/2006/relationships/slideLayout" Target="../slideLayouts/slideLayout2.xml"/><Relationship Id="rId5" Type="http://schemas.openxmlformats.org/officeDocument/2006/relationships/hyperlink" Target="http://financial-dictionary.thefreedictionary.com/Purchasing+Power" TargetMode="External"/><Relationship Id="rId4" Type="http://schemas.openxmlformats.org/officeDocument/2006/relationships/hyperlink" Target="http://financial-dictionary.thefreedictionary.com/Bank"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029" b="1" dirty="0" smtClean="0">
                <a:solidFill>
                  <a:srgbClr val="FF0000"/>
                </a:solidFill>
                <a:latin typeface="Times New Roman" pitchFamily="18" charset="0"/>
                <a:cs typeface="Times New Roman" pitchFamily="18" charset="0"/>
              </a:rPr>
              <a:t>UNIT SIX</a:t>
            </a:r>
            <a:endParaRPr lang="en-029"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029" sz="4000" b="1" dirty="0" smtClean="0">
                <a:solidFill>
                  <a:srgbClr val="FF0000"/>
                </a:solidFill>
                <a:latin typeface="Times New Roman" pitchFamily="18" charset="0"/>
                <a:cs typeface="Times New Roman" pitchFamily="18" charset="0"/>
              </a:rPr>
              <a:t>EXCHANGE RATE</a:t>
            </a:r>
            <a:endParaRPr lang="en-029" sz="4000" b="1"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t>
            </a:r>
            <a:r>
              <a:rPr lang="en-US" b="1" dirty="0" smtClean="0">
                <a:solidFill>
                  <a:srgbClr val="FF0000"/>
                </a:solidFill>
                <a:latin typeface="Times New Roman" pitchFamily="18" charset="0"/>
                <a:cs typeface="Times New Roman" pitchFamily="18" charset="0"/>
              </a:rPr>
              <a:t>TYPES OF CURRENCY MARKET</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 typeface="Monotype Sorts" pitchFamily="2" charset="2"/>
              <a:buNone/>
            </a:pPr>
            <a:r>
              <a:rPr lang="en-US" dirty="0" smtClean="0"/>
              <a:t>			</a:t>
            </a:r>
          </a:p>
          <a:p>
            <a:pPr>
              <a:buFont typeface="Monotype Sorts" pitchFamily="2" charset="2"/>
              <a:buNone/>
            </a:pPr>
            <a:r>
              <a:rPr lang="en-US" dirty="0" smtClean="0"/>
              <a:t>		</a:t>
            </a:r>
            <a:r>
              <a:rPr lang="en-US" b="1" dirty="0" smtClean="0">
                <a:latin typeface="Times New Roman" pitchFamily="18" charset="0"/>
                <a:cs typeface="Times New Roman" pitchFamily="18" charset="0"/>
              </a:rPr>
              <a:t>1.</a:t>
            </a:r>
            <a:r>
              <a:rPr lang="en-US" dirty="0" smtClean="0"/>
              <a:t>	</a:t>
            </a:r>
            <a:r>
              <a:rPr lang="en-US" sz="4000" b="1" dirty="0" smtClean="0">
                <a:solidFill>
                  <a:schemeClr val="tx2"/>
                </a:solidFill>
                <a:latin typeface="Times New Roman" pitchFamily="18" charset="0"/>
                <a:cs typeface="Times New Roman" pitchFamily="18" charset="0"/>
              </a:rPr>
              <a:t>Spot Market:</a:t>
            </a:r>
          </a:p>
          <a:p>
            <a:pPr>
              <a:buFont typeface="Monotype Sorts" pitchFamily="2" charset="2"/>
              <a:buNone/>
            </a:pPr>
            <a:r>
              <a:rPr lang="en-US" sz="4000" b="1" dirty="0" smtClean="0">
                <a:solidFill>
                  <a:schemeClr val="tx2"/>
                </a:solidFill>
                <a:latin typeface="Times New Roman" pitchFamily="18" charset="0"/>
                <a:cs typeface="Times New Roman" pitchFamily="18" charset="0"/>
              </a:rPr>
              <a:t>			- immediate transaction</a:t>
            </a:r>
          </a:p>
          <a:p>
            <a:pPr>
              <a:buFont typeface="Monotype Sorts" pitchFamily="2" charset="2"/>
              <a:buNone/>
            </a:pPr>
            <a:r>
              <a:rPr lang="en-US" sz="4000" b="1" dirty="0" smtClean="0">
                <a:solidFill>
                  <a:schemeClr val="tx2"/>
                </a:solidFill>
                <a:latin typeface="Times New Roman" pitchFamily="18" charset="0"/>
                <a:cs typeface="Times New Roman" pitchFamily="18" charset="0"/>
              </a:rPr>
              <a:t>			- recorded by 2nd 				</a:t>
            </a:r>
            <a:r>
              <a:rPr lang="en-US" sz="4000" b="1" dirty="0" smtClean="0">
                <a:solidFill>
                  <a:schemeClr val="tx2"/>
                </a:solidFill>
                <a:latin typeface="Times New Roman" pitchFamily="18" charset="0"/>
                <a:cs typeface="Times New Roman" pitchFamily="18" charset="0"/>
              </a:rPr>
              <a:t>            business </a:t>
            </a:r>
            <a:r>
              <a:rPr lang="en-US" sz="4000" b="1" dirty="0" smtClean="0">
                <a:solidFill>
                  <a:schemeClr val="tx2"/>
                </a:solidFill>
                <a:latin typeface="Times New Roman" pitchFamily="18" charset="0"/>
                <a:cs typeface="Times New Roman" pitchFamily="18" charset="0"/>
              </a:rPr>
              <a:t>day</a:t>
            </a:r>
          </a:p>
          <a:p>
            <a:endParaRPr lang="en-029"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buFont typeface="Monotype Sorts" pitchFamily="2" charset="2"/>
              <a:buNone/>
            </a:pPr>
            <a:r>
              <a:rPr lang="en-US" sz="4400" b="1" dirty="0" smtClean="0">
                <a:solidFill>
                  <a:schemeClr val="tx2"/>
                </a:solidFill>
                <a:latin typeface="Times New Roman" pitchFamily="18" charset="0"/>
                <a:cs typeface="Times New Roman" pitchFamily="18" charset="0"/>
              </a:rPr>
              <a:t>Forward Market:</a:t>
            </a:r>
          </a:p>
          <a:p>
            <a:pPr>
              <a:buFont typeface="Monotype Sorts" pitchFamily="2" charset="2"/>
              <a:buNone/>
            </a:pPr>
            <a:r>
              <a:rPr lang="en-US" sz="4400" b="1" dirty="0" smtClean="0">
                <a:solidFill>
                  <a:schemeClr val="tx2"/>
                </a:solidFill>
                <a:latin typeface="Times New Roman" pitchFamily="18" charset="0"/>
                <a:cs typeface="Times New Roman" pitchFamily="18" charset="0"/>
              </a:rPr>
              <a:t>		- transactions take place at a 			  specified future date</a:t>
            </a:r>
          </a:p>
          <a:p>
            <a:endParaRPr lang="en-029"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PARTICIPANTS IN THE EXCHANGE MARKET</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lstStyle/>
          <a:p>
            <a:pPr>
              <a:buFont typeface="Monotype Sorts" pitchFamily="2" charset="2"/>
              <a:buNone/>
            </a:pPr>
            <a:r>
              <a:rPr lang="en-US" sz="4000" b="1" dirty="0" smtClean="0">
                <a:solidFill>
                  <a:schemeClr val="tx2"/>
                </a:solidFill>
                <a:latin typeface="Times New Roman" pitchFamily="18" charset="0"/>
                <a:cs typeface="Times New Roman" pitchFamily="18" charset="0"/>
              </a:rPr>
              <a:t>Spot </a:t>
            </a:r>
            <a:r>
              <a:rPr lang="en-US" sz="4000" b="1" dirty="0" smtClean="0">
                <a:solidFill>
                  <a:schemeClr val="tx2"/>
                </a:solidFill>
                <a:latin typeface="Times New Roman" pitchFamily="18" charset="0"/>
                <a:cs typeface="Times New Roman" pitchFamily="18" charset="0"/>
              </a:rPr>
              <a:t>Market:</a:t>
            </a:r>
            <a:endParaRPr lang="en-US" sz="4000" b="1" dirty="0" smtClean="0">
              <a:solidFill>
                <a:schemeClr val="tx2"/>
              </a:solidFill>
              <a:latin typeface="Times New Roman" pitchFamily="18" charset="0"/>
              <a:cs typeface="Times New Roman" pitchFamily="18" charset="0"/>
            </a:endParaRPr>
          </a:p>
          <a:p>
            <a:pPr>
              <a:buFont typeface="Monotype Sorts" pitchFamily="2" charset="2"/>
              <a:buNone/>
            </a:pPr>
            <a:r>
              <a:rPr lang="en-US" sz="4000" b="1" dirty="0" smtClean="0">
                <a:solidFill>
                  <a:schemeClr val="tx2"/>
                </a:solidFill>
                <a:latin typeface="Times New Roman" pitchFamily="18" charset="0"/>
                <a:cs typeface="Times New Roman" pitchFamily="18" charset="0"/>
              </a:rPr>
              <a:t>		a.	commercial banks</a:t>
            </a:r>
          </a:p>
          <a:p>
            <a:pPr>
              <a:buFont typeface="Monotype Sorts" pitchFamily="2" charset="2"/>
              <a:buNone/>
            </a:pPr>
            <a:r>
              <a:rPr lang="en-US" sz="4000" b="1" dirty="0" smtClean="0">
                <a:solidFill>
                  <a:schemeClr val="tx2"/>
                </a:solidFill>
                <a:latin typeface="Times New Roman" pitchFamily="18" charset="0"/>
                <a:cs typeface="Times New Roman" pitchFamily="18" charset="0"/>
              </a:rPr>
              <a:t>		b.	brokers</a:t>
            </a:r>
          </a:p>
          <a:p>
            <a:pPr>
              <a:buFont typeface="Monotype Sorts" pitchFamily="2" charset="2"/>
              <a:buNone/>
            </a:pPr>
            <a:r>
              <a:rPr lang="en-US" sz="4000" b="1" dirty="0" smtClean="0">
                <a:solidFill>
                  <a:schemeClr val="tx2"/>
                </a:solidFill>
                <a:latin typeface="Times New Roman" pitchFamily="18" charset="0"/>
                <a:cs typeface="Times New Roman" pitchFamily="18" charset="0"/>
              </a:rPr>
              <a:t>		c.	customers of commercial 			and central banks</a:t>
            </a:r>
          </a:p>
          <a:p>
            <a:endParaRPr lang="en-029"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Font typeface="Monotype Sorts" pitchFamily="2" charset="2"/>
              <a:buNone/>
            </a:pPr>
            <a:r>
              <a:rPr lang="en-US" sz="4000" b="1" dirty="0" smtClean="0">
                <a:solidFill>
                  <a:schemeClr val="tx2"/>
                </a:solidFill>
                <a:latin typeface="Times New Roman" pitchFamily="18" charset="0"/>
                <a:cs typeface="Times New Roman" pitchFamily="18" charset="0"/>
              </a:rPr>
              <a:t>Forward Market</a:t>
            </a:r>
          </a:p>
          <a:p>
            <a:pPr>
              <a:buFont typeface="Monotype Sorts" pitchFamily="2" charset="2"/>
              <a:buNone/>
            </a:pPr>
            <a:r>
              <a:rPr lang="en-US" sz="4000" b="1" dirty="0" smtClean="0">
                <a:solidFill>
                  <a:schemeClr val="tx2"/>
                </a:solidFill>
                <a:latin typeface="Times New Roman" pitchFamily="18" charset="0"/>
                <a:cs typeface="Times New Roman" pitchFamily="18" charset="0"/>
              </a:rPr>
              <a:t>			a.	arbitrageurs</a:t>
            </a:r>
          </a:p>
          <a:p>
            <a:pPr>
              <a:buFont typeface="Monotype Sorts" pitchFamily="2" charset="2"/>
              <a:buNone/>
            </a:pPr>
            <a:r>
              <a:rPr lang="en-US" sz="4000" b="1" dirty="0" smtClean="0">
                <a:solidFill>
                  <a:schemeClr val="tx2"/>
                </a:solidFill>
                <a:latin typeface="Times New Roman" pitchFamily="18" charset="0"/>
                <a:cs typeface="Times New Roman" pitchFamily="18" charset="0"/>
              </a:rPr>
              <a:t>			b.	traders</a:t>
            </a:r>
          </a:p>
          <a:p>
            <a:pPr>
              <a:buFont typeface="Monotype Sorts" pitchFamily="2" charset="2"/>
              <a:buNone/>
            </a:pPr>
            <a:r>
              <a:rPr lang="en-US" sz="4000" b="1" dirty="0" smtClean="0">
                <a:solidFill>
                  <a:schemeClr val="tx2"/>
                </a:solidFill>
                <a:latin typeface="Times New Roman" pitchFamily="18" charset="0"/>
                <a:cs typeface="Times New Roman" pitchFamily="18" charset="0"/>
              </a:rPr>
              <a:t>			c.	hedgers</a:t>
            </a:r>
          </a:p>
          <a:p>
            <a:pPr>
              <a:buFont typeface="Monotype Sorts" pitchFamily="2" charset="2"/>
              <a:buNone/>
            </a:pPr>
            <a:r>
              <a:rPr lang="en-US" sz="4000" b="1" dirty="0" smtClean="0">
                <a:solidFill>
                  <a:schemeClr val="tx2"/>
                </a:solidFill>
                <a:latin typeface="Times New Roman" pitchFamily="18" charset="0"/>
                <a:cs typeface="Times New Roman" pitchFamily="18" charset="0"/>
              </a:rPr>
              <a:t>			d.	speculators</a:t>
            </a:r>
          </a:p>
          <a:p>
            <a:endParaRPr lang="en-029" sz="4000" b="1" dirty="0">
              <a:solidFill>
                <a:schemeClr val="tx2"/>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3EDE7B9-6A1E-474C-91FF-94EF99AC8165}" type="slidenum">
              <a:rPr lang="en-US"/>
              <a:pPr/>
              <a:t>14</a:t>
            </a:fld>
            <a:r>
              <a:rPr lang="en-US"/>
              <a:t> of 53</a:t>
            </a:r>
          </a:p>
        </p:txBody>
      </p:sp>
      <p:sp>
        <p:nvSpPr>
          <p:cNvPr id="45058" name="Rectangle 2"/>
          <p:cNvSpPr>
            <a:spLocks noGrp="1" noChangeArrowheads="1"/>
          </p:cNvSpPr>
          <p:nvPr>
            <p:ph type="title"/>
          </p:nvPr>
        </p:nvSpPr>
        <p:spPr/>
        <p:txBody>
          <a:bodyPr>
            <a:normAutofit fontScale="90000"/>
          </a:bodyPr>
          <a:lstStyle/>
          <a:p>
            <a:pPr algn="l"/>
            <a:r>
              <a:rPr lang="en-US" b="1" dirty="0">
                <a:solidFill>
                  <a:srgbClr val="FF0000"/>
                </a:solidFill>
                <a:latin typeface="Times New Roman" pitchFamily="18" charset="0"/>
                <a:cs typeface="Times New Roman" pitchFamily="18" charset="0"/>
              </a:rPr>
              <a:t>The Market for Foreign Exchange</a:t>
            </a:r>
          </a:p>
        </p:txBody>
      </p:sp>
      <p:sp>
        <p:nvSpPr>
          <p:cNvPr id="45059" name="Rectangle 3"/>
          <p:cNvSpPr>
            <a:spLocks noGrp="1" noChangeArrowheads="1"/>
          </p:cNvSpPr>
          <p:nvPr>
            <p:ph type="body" idx="1"/>
          </p:nvPr>
        </p:nvSpPr>
        <p:spPr>
          <a:xfrm>
            <a:off x="457200" y="1828800"/>
            <a:ext cx="7543800" cy="4876800"/>
          </a:xfrm>
        </p:spPr>
        <p:txBody>
          <a:bodyPr/>
          <a:lstStyle/>
          <a:p>
            <a:pPr>
              <a:spcAft>
                <a:spcPct val="20000"/>
              </a:spcAft>
            </a:pPr>
            <a:r>
              <a:rPr lang="en-US" b="1" dirty="0">
                <a:solidFill>
                  <a:schemeClr val="tx2"/>
                </a:solidFill>
                <a:latin typeface="Times New Roman" pitchFamily="18" charset="0"/>
                <a:cs typeface="Times New Roman" pitchFamily="18" charset="0"/>
              </a:rPr>
              <a:t>In a world where there are only two countries, the United States </a:t>
            </a:r>
            <a:r>
              <a:rPr lang="en-US" b="1" dirty="0" smtClean="0">
                <a:solidFill>
                  <a:schemeClr val="tx2"/>
                </a:solidFill>
                <a:latin typeface="Times New Roman" pitchFamily="18" charset="0"/>
                <a:cs typeface="Times New Roman" pitchFamily="18" charset="0"/>
              </a:rPr>
              <a:t>and Jamaica, </a:t>
            </a:r>
            <a:r>
              <a:rPr lang="en-US" b="1" dirty="0">
                <a:solidFill>
                  <a:schemeClr val="tx2"/>
                </a:solidFill>
                <a:latin typeface="Times New Roman" pitchFamily="18" charset="0"/>
                <a:cs typeface="Times New Roman" pitchFamily="18" charset="0"/>
              </a:rPr>
              <a:t>the demand for </a:t>
            </a:r>
            <a:r>
              <a:rPr lang="en-US" b="1" dirty="0" smtClean="0">
                <a:solidFill>
                  <a:schemeClr val="tx2"/>
                </a:solidFill>
                <a:latin typeface="Times New Roman" pitchFamily="18" charset="0"/>
                <a:cs typeface="Times New Roman" pitchFamily="18" charset="0"/>
              </a:rPr>
              <a:t>US Dollars </a:t>
            </a:r>
            <a:r>
              <a:rPr lang="en-US" b="1" dirty="0">
                <a:solidFill>
                  <a:schemeClr val="tx2"/>
                </a:solidFill>
                <a:latin typeface="Times New Roman" pitchFamily="18" charset="0"/>
                <a:cs typeface="Times New Roman" pitchFamily="18" charset="0"/>
              </a:rPr>
              <a:t>is comprised of holders of </a:t>
            </a:r>
            <a:r>
              <a:rPr lang="en-US" b="1" dirty="0" smtClean="0">
                <a:solidFill>
                  <a:schemeClr val="tx2"/>
                </a:solidFill>
                <a:latin typeface="Times New Roman" pitchFamily="18" charset="0"/>
                <a:cs typeface="Times New Roman" pitchFamily="18" charset="0"/>
              </a:rPr>
              <a:t>Jamaica Dollars </a:t>
            </a:r>
            <a:r>
              <a:rPr lang="en-US" b="1" dirty="0">
                <a:solidFill>
                  <a:schemeClr val="tx2"/>
                </a:solidFill>
                <a:latin typeface="Times New Roman" pitchFamily="18" charset="0"/>
                <a:cs typeface="Times New Roman" pitchFamily="18" charset="0"/>
              </a:rPr>
              <a:t>wishing to acquire </a:t>
            </a:r>
            <a:r>
              <a:rPr lang="en-US" b="1" dirty="0" smtClean="0">
                <a:solidFill>
                  <a:schemeClr val="tx2"/>
                </a:solidFill>
                <a:latin typeface="Times New Roman" pitchFamily="18" charset="0"/>
                <a:cs typeface="Times New Roman" pitchFamily="18" charset="0"/>
              </a:rPr>
              <a:t>US Dollars.  </a:t>
            </a:r>
            <a:r>
              <a:rPr lang="en-US" b="1" dirty="0">
                <a:solidFill>
                  <a:schemeClr val="tx2"/>
                </a:solidFill>
                <a:latin typeface="Times New Roman" pitchFamily="18" charset="0"/>
                <a:cs typeface="Times New Roman" pitchFamily="18" charset="0"/>
              </a:rPr>
              <a:t>The supply of </a:t>
            </a:r>
            <a:r>
              <a:rPr lang="en-US" b="1" dirty="0" smtClean="0">
                <a:solidFill>
                  <a:schemeClr val="tx2"/>
                </a:solidFill>
                <a:latin typeface="Times New Roman" pitchFamily="18" charset="0"/>
                <a:cs typeface="Times New Roman" pitchFamily="18" charset="0"/>
              </a:rPr>
              <a:t>US Dollars </a:t>
            </a:r>
            <a:r>
              <a:rPr lang="en-US" b="1" dirty="0">
                <a:solidFill>
                  <a:schemeClr val="tx2"/>
                </a:solidFill>
                <a:latin typeface="Times New Roman" pitchFamily="18" charset="0"/>
                <a:cs typeface="Times New Roman" pitchFamily="18" charset="0"/>
              </a:rPr>
              <a:t>is comprised of holders of </a:t>
            </a:r>
            <a:r>
              <a:rPr lang="en-US" b="1" dirty="0" smtClean="0">
                <a:solidFill>
                  <a:schemeClr val="tx2"/>
                </a:solidFill>
                <a:latin typeface="Times New Roman" pitchFamily="18" charset="0"/>
                <a:cs typeface="Times New Roman" pitchFamily="18" charset="0"/>
              </a:rPr>
              <a:t>US Dollars </a:t>
            </a:r>
            <a:r>
              <a:rPr lang="en-US" b="1" dirty="0">
                <a:solidFill>
                  <a:schemeClr val="tx2"/>
                </a:solidFill>
                <a:latin typeface="Times New Roman" pitchFamily="18" charset="0"/>
                <a:cs typeface="Times New Roman" pitchFamily="18" charset="0"/>
              </a:rPr>
              <a:t>seeking to exchange them for </a:t>
            </a:r>
            <a:r>
              <a:rPr lang="en-US" b="1" dirty="0" smtClean="0">
                <a:solidFill>
                  <a:schemeClr val="tx2"/>
                </a:solidFill>
                <a:latin typeface="Times New Roman" pitchFamily="18" charset="0"/>
                <a:cs typeface="Times New Roman" pitchFamily="18" charset="0"/>
              </a:rPr>
              <a:t>Jamaican dollars</a:t>
            </a:r>
            <a:r>
              <a:rPr lang="en-US" b="1" dirty="0">
                <a:solidFill>
                  <a:schemeClr val="tx2"/>
                </a:solidFill>
                <a:latin typeface="Times New Roman" pitchFamily="18" charset="0"/>
                <a:cs typeface="Times New Roman" pitchFamily="18" charset="0"/>
              </a:rPr>
              <a:t>.</a:t>
            </a:r>
          </a:p>
        </p:txBody>
      </p:sp>
    </p:spTree>
    <p:extLst>
      <p:ext uri="{BB962C8B-B14F-4D97-AF65-F5344CB8AC3E}">
        <p14:creationId xmlns="" xmlns:p14="http://schemas.microsoft.com/office/powerpoint/2010/main" val="14286734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left)">
                                      <p:cBhvr>
                                        <p:cTn id="7" dur="5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Slide Number Placeholder 3"/>
          <p:cNvSpPr>
            <a:spLocks noGrp="1"/>
          </p:cNvSpPr>
          <p:nvPr>
            <p:ph type="sldNum" sz="quarter" idx="10"/>
          </p:nvPr>
        </p:nvSpPr>
        <p:spPr/>
        <p:txBody>
          <a:bodyPr/>
          <a:lstStyle/>
          <a:p>
            <a:fld id="{763C440D-638D-40AA-8599-0AFCEE50B3C5}" type="slidenum">
              <a:rPr lang="en-US"/>
              <a:pPr/>
              <a:t>15</a:t>
            </a:fld>
            <a:r>
              <a:rPr lang="en-US"/>
              <a:t> of 53</a:t>
            </a:r>
          </a:p>
        </p:txBody>
      </p:sp>
      <p:sp>
        <p:nvSpPr>
          <p:cNvPr id="47106" name="Rectangle 2"/>
          <p:cNvSpPr>
            <a:spLocks noGrp="1" noChangeArrowheads="1"/>
          </p:cNvSpPr>
          <p:nvPr>
            <p:ph type="title"/>
          </p:nvPr>
        </p:nvSpPr>
        <p:spPr/>
        <p:txBody>
          <a:bodyPr>
            <a:normAutofit fontScale="90000"/>
          </a:bodyPr>
          <a:lstStyle/>
          <a:p>
            <a:pPr algn="l"/>
            <a:r>
              <a:rPr lang="en-US" b="1" dirty="0">
                <a:solidFill>
                  <a:srgbClr val="FF0000"/>
                </a:solidFill>
                <a:latin typeface="Times New Roman" pitchFamily="18" charset="0"/>
                <a:cs typeface="Times New Roman" pitchFamily="18" charset="0"/>
              </a:rPr>
              <a:t>The Market for Foreign Exchange</a:t>
            </a:r>
          </a:p>
        </p:txBody>
      </p:sp>
      <p:graphicFrame>
        <p:nvGraphicFramePr>
          <p:cNvPr id="47209" name="Group 105"/>
          <p:cNvGraphicFramePr>
            <a:graphicFrameLocks noGrp="1"/>
          </p:cNvGraphicFramePr>
          <p:nvPr>
            <p:ph type="tbl" idx="1"/>
            <p:extLst>
              <p:ext uri="{D42A27DB-BD31-4B8C-83A1-F6EECF244321}">
                <p14:modId xmlns="" xmlns:p14="http://schemas.microsoft.com/office/powerpoint/2010/main" val="466061904"/>
              </p:ext>
            </p:extLst>
          </p:nvPr>
        </p:nvGraphicFramePr>
        <p:xfrm>
          <a:off x="952500" y="1219201"/>
          <a:ext cx="7239000" cy="4952999"/>
        </p:xfrm>
        <a:graphic>
          <a:graphicData uri="http://schemas.openxmlformats.org/drawingml/2006/table">
            <a:tbl>
              <a:tblPr/>
              <a:tblGrid>
                <a:gridCol w="7239000"/>
              </a:tblGrid>
              <a:tr h="1062362">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000" b="1" i="0" u="none" strike="noStrike" cap="none" normalizeH="0" baseline="0" dirty="0" smtClean="0">
                          <a:ln>
                            <a:noFill/>
                          </a:ln>
                          <a:solidFill>
                            <a:schemeClr val="tx1"/>
                          </a:solidFill>
                          <a:effectLst/>
                          <a:latin typeface="Arial" charset="0"/>
                        </a:rPr>
                        <a:t>Some Private Buyers and Sellers in International Exchange Markets: United States and Great Britain</a:t>
                      </a:r>
                    </a:p>
                  </a:txBody>
                  <a:tcP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alpha val="50000"/>
                      </a:srgbClr>
                    </a:solidFill>
                  </a:tcPr>
                </a:tc>
              </a:tr>
              <a:tr h="506556">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tx1"/>
                          </a:solidFill>
                          <a:effectLst/>
                          <a:latin typeface="Arial" charset="0"/>
                        </a:rPr>
                        <a:t>THE DEMAND FOR POUNDS (SUPPLY OF DOLLARS)</a:t>
                      </a:r>
                    </a:p>
                  </a:txBody>
                  <a:tcP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r>
              <a:tr h="3384081">
                <a:tc>
                  <a:txBody>
                    <a:bodyPr/>
                    <a:lstStyle/>
                    <a:p>
                      <a:pPr marL="457200" marR="0" lvl="0" indent="-338138" algn="l" defTabSz="914400" rtl="0" eaLnBrk="1" fontAlgn="base" latinLnBrk="0" hangingPunct="1">
                        <a:lnSpc>
                          <a:spcPct val="100000"/>
                        </a:lnSpc>
                        <a:spcBef>
                          <a:spcPct val="25000"/>
                        </a:spcBef>
                        <a:spcAft>
                          <a:spcPct val="45000"/>
                        </a:spcAft>
                        <a:buClrTx/>
                        <a:buSzTx/>
                        <a:buFontTx/>
                        <a:buAutoNum type="arabicPeriod"/>
                        <a:tabLst/>
                      </a:pPr>
                      <a:r>
                        <a:rPr kumimoji="0" lang="en-US" sz="1400" b="0" i="0" u="none" strike="noStrike" cap="none" normalizeH="0" baseline="0" dirty="0" smtClean="0">
                          <a:ln>
                            <a:noFill/>
                          </a:ln>
                          <a:solidFill>
                            <a:schemeClr val="bg1"/>
                          </a:solidFill>
                          <a:effectLst/>
                          <a:latin typeface="Arial" charset="0"/>
                        </a:rPr>
                        <a:t>Firms, households, or governments that import British goods into the United States or wish to buy British-made goods and services</a:t>
                      </a:r>
                    </a:p>
                    <a:p>
                      <a:pPr marL="457200" marR="0" lvl="0" indent="-338138" algn="l" defTabSz="914400" rtl="0" eaLnBrk="1" fontAlgn="base" latinLnBrk="0" hangingPunct="1">
                        <a:lnSpc>
                          <a:spcPct val="100000"/>
                        </a:lnSpc>
                        <a:spcBef>
                          <a:spcPct val="25000"/>
                        </a:spcBef>
                        <a:spcAft>
                          <a:spcPct val="45000"/>
                        </a:spcAft>
                        <a:buClrTx/>
                        <a:buSzTx/>
                        <a:buFontTx/>
                        <a:buAutoNum type="arabicPeriod"/>
                        <a:tabLst/>
                      </a:pPr>
                      <a:r>
                        <a:rPr kumimoji="0" lang="en-US" sz="1400" b="0" i="0" u="none" strike="noStrike" cap="none" normalizeH="0" baseline="0" dirty="0" smtClean="0">
                          <a:ln>
                            <a:noFill/>
                          </a:ln>
                          <a:solidFill>
                            <a:schemeClr val="bg1"/>
                          </a:solidFill>
                          <a:effectLst/>
                          <a:latin typeface="Arial" charset="0"/>
                        </a:rPr>
                        <a:t>U.S. citizens traveling in Great Britain</a:t>
                      </a:r>
                    </a:p>
                    <a:p>
                      <a:pPr marL="457200" marR="0" lvl="0" indent="-338138" algn="l" defTabSz="914400" rtl="0" eaLnBrk="1" fontAlgn="base" latinLnBrk="0" hangingPunct="1">
                        <a:lnSpc>
                          <a:spcPct val="100000"/>
                        </a:lnSpc>
                        <a:spcBef>
                          <a:spcPct val="25000"/>
                        </a:spcBef>
                        <a:spcAft>
                          <a:spcPct val="45000"/>
                        </a:spcAft>
                        <a:buClrTx/>
                        <a:buSzTx/>
                        <a:buFontTx/>
                        <a:buAutoNum type="arabicPeriod"/>
                        <a:tabLst/>
                      </a:pPr>
                      <a:r>
                        <a:rPr kumimoji="0" lang="en-US" sz="1400" b="0" i="0" u="none" strike="noStrike" cap="none" normalizeH="0" baseline="0" dirty="0" smtClean="0">
                          <a:ln>
                            <a:noFill/>
                          </a:ln>
                          <a:solidFill>
                            <a:schemeClr val="bg1"/>
                          </a:solidFill>
                          <a:effectLst/>
                          <a:latin typeface="Arial" charset="0"/>
                        </a:rPr>
                        <a:t>Holders of dollars who want to buy British stocks, bonds, or other financial instruments</a:t>
                      </a:r>
                    </a:p>
                    <a:p>
                      <a:pPr marL="457200" marR="0" lvl="0" indent="-338138" algn="l" defTabSz="914400" rtl="0" eaLnBrk="1" fontAlgn="base" latinLnBrk="0" hangingPunct="1">
                        <a:lnSpc>
                          <a:spcPct val="100000"/>
                        </a:lnSpc>
                        <a:spcBef>
                          <a:spcPct val="25000"/>
                        </a:spcBef>
                        <a:spcAft>
                          <a:spcPct val="45000"/>
                        </a:spcAft>
                        <a:buClrTx/>
                        <a:buSzTx/>
                        <a:buFontTx/>
                        <a:buAutoNum type="arabicPeriod"/>
                        <a:tabLst/>
                      </a:pPr>
                      <a:r>
                        <a:rPr kumimoji="0" lang="en-US" sz="1400" b="0" i="0" u="none" strike="noStrike" cap="none" normalizeH="0" baseline="0" dirty="0" smtClean="0">
                          <a:ln>
                            <a:noFill/>
                          </a:ln>
                          <a:solidFill>
                            <a:schemeClr val="bg1"/>
                          </a:solidFill>
                          <a:effectLst/>
                          <a:latin typeface="Arial" charset="0"/>
                        </a:rPr>
                        <a:t>U.S. companies that want to invest in Great Britain</a:t>
                      </a:r>
                    </a:p>
                    <a:p>
                      <a:pPr marL="457200" marR="0" lvl="0" indent="-338138" algn="l" defTabSz="914400" rtl="0" eaLnBrk="1" fontAlgn="base" latinLnBrk="0" hangingPunct="1">
                        <a:lnSpc>
                          <a:spcPct val="100000"/>
                        </a:lnSpc>
                        <a:spcBef>
                          <a:spcPct val="25000"/>
                        </a:spcBef>
                        <a:spcAft>
                          <a:spcPct val="45000"/>
                        </a:spcAft>
                        <a:buClrTx/>
                        <a:buSzTx/>
                        <a:buFontTx/>
                        <a:buAutoNum type="arabicPeriod"/>
                        <a:tabLst/>
                      </a:pPr>
                      <a:r>
                        <a:rPr kumimoji="0" lang="en-US" sz="1400" b="0" i="0" u="none" strike="noStrike" cap="none" normalizeH="0" baseline="0" dirty="0" smtClean="0">
                          <a:ln>
                            <a:noFill/>
                          </a:ln>
                          <a:solidFill>
                            <a:schemeClr val="bg1"/>
                          </a:solidFill>
                          <a:effectLst/>
                          <a:latin typeface="Arial" charset="0"/>
                        </a:rPr>
                        <a:t>Speculators who anticipate a decline in the value of the dollar relative to the pound</a:t>
                      </a:r>
                    </a:p>
                  </a:txBody>
                  <a:tcPr horzOverflow="overflow">
                    <a:lnL cap="flat">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r>
            </a:tbl>
          </a:graphicData>
        </a:graphic>
      </p:graphicFrame>
    </p:spTree>
    <p:extLst>
      <p:ext uri="{BB962C8B-B14F-4D97-AF65-F5344CB8AC3E}">
        <p14:creationId xmlns="" xmlns:p14="http://schemas.microsoft.com/office/powerpoint/2010/main" val="17585246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47209"/>
                                        </p:tgtEl>
                                        <p:attrNameLst>
                                          <p:attrName>style.visibility</p:attrName>
                                        </p:attrNameLst>
                                      </p:cBhvr>
                                      <p:to>
                                        <p:strVal val="visible"/>
                                      </p:to>
                                    </p:set>
                                    <p:animEffect transition="in" filter="blinds(horizontal)">
                                      <p:cBhvr>
                                        <p:cTn id="7" dur="500"/>
                                        <p:tgtEl>
                                          <p:spTgt spid="47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Slide Number Placeholder 3"/>
          <p:cNvSpPr>
            <a:spLocks noGrp="1"/>
          </p:cNvSpPr>
          <p:nvPr>
            <p:ph type="sldNum" sz="quarter" idx="10"/>
          </p:nvPr>
        </p:nvSpPr>
        <p:spPr/>
        <p:txBody>
          <a:bodyPr/>
          <a:lstStyle/>
          <a:p>
            <a:fld id="{D0EB6DA6-5DE8-4A02-B371-E4E5C5EBD602}" type="slidenum">
              <a:rPr lang="en-US"/>
              <a:pPr/>
              <a:t>16</a:t>
            </a:fld>
            <a:r>
              <a:rPr lang="en-US"/>
              <a:t> of 53</a:t>
            </a:r>
          </a:p>
        </p:txBody>
      </p:sp>
      <p:sp>
        <p:nvSpPr>
          <p:cNvPr id="104450" name="Rectangle 2"/>
          <p:cNvSpPr>
            <a:spLocks noGrp="1" noChangeArrowheads="1"/>
          </p:cNvSpPr>
          <p:nvPr>
            <p:ph type="title"/>
          </p:nvPr>
        </p:nvSpPr>
        <p:spPr/>
        <p:txBody>
          <a:bodyPr>
            <a:noAutofit/>
          </a:bodyPr>
          <a:lstStyle/>
          <a:p>
            <a:pPr algn="l"/>
            <a:r>
              <a:rPr lang="en-US" b="1" dirty="0">
                <a:solidFill>
                  <a:srgbClr val="FF0000"/>
                </a:solidFill>
                <a:latin typeface="Times New Roman" pitchFamily="18" charset="0"/>
                <a:cs typeface="Times New Roman" pitchFamily="18" charset="0"/>
              </a:rPr>
              <a:t>The Market for Foreign Exchange</a:t>
            </a:r>
          </a:p>
        </p:txBody>
      </p:sp>
      <p:graphicFrame>
        <p:nvGraphicFramePr>
          <p:cNvPr id="104462" name="Group 14"/>
          <p:cNvGraphicFramePr>
            <a:graphicFrameLocks noGrp="1"/>
          </p:cNvGraphicFramePr>
          <p:nvPr>
            <p:ph type="tbl" idx="1"/>
            <p:extLst>
              <p:ext uri="{D42A27DB-BD31-4B8C-83A1-F6EECF244321}">
                <p14:modId xmlns="" xmlns:p14="http://schemas.microsoft.com/office/powerpoint/2010/main" val="3353090958"/>
              </p:ext>
            </p:extLst>
          </p:nvPr>
        </p:nvGraphicFramePr>
        <p:xfrm>
          <a:off x="952500" y="1828800"/>
          <a:ext cx="7239000" cy="4038600"/>
        </p:xfrm>
        <a:graphic>
          <a:graphicData uri="http://schemas.openxmlformats.org/drawingml/2006/table">
            <a:tbl>
              <a:tblPr/>
              <a:tblGrid>
                <a:gridCol w="7239000"/>
              </a:tblGrid>
              <a:tr h="866234">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000" b="1" i="0" u="none" strike="noStrike" cap="none" normalizeH="0" baseline="0" smtClean="0">
                          <a:ln>
                            <a:noFill/>
                          </a:ln>
                          <a:solidFill>
                            <a:schemeClr val="tx1"/>
                          </a:solidFill>
                          <a:effectLst/>
                          <a:latin typeface="Arial" charset="0"/>
                        </a:rPr>
                        <a:t>Some Private Buyers and Sellers in International Exchange Markets:  United States and Great Britain</a:t>
                      </a:r>
                    </a:p>
                  </a:txBody>
                  <a:tcP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alpha val="50000"/>
                      </a:srgbClr>
                    </a:solidFill>
                  </a:tcPr>
                </a:tc>
              </a:tr>
              <a:tr h="413039">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tx1"/>
                          </a:solidFill>
                          <a:effectLst/>
                          <a:latin typeface="Arial" charset="0"/>
                        </a:rPr>
                        <a:t>THE SUPPLY OF POUNDS (DEMAND FOR DOLLARS)</a:t>
                      </a:r>
                    </a:p>
                  </a:txBody>
                  <a:tcP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r>
              <a:tr h="2759327">
                <a:tc>
                  <a:txBody>
                    <a:bodyPr/>
                    <a:lstStyle/>
                    <a:p>
                      <a:pPr marL="455613" marR="0" lvl="0" indent="-336550" algn="l" defTabSz="914400" rtl="0" eaLnBrk="1" fontAlgn="base" latinLnBrk="0" hangingPunct="1">
                        <a:lnSpc>
                          <a:spcPct val="100000"/>
                        </a:lnSpc>
                        <a:spcBef>
                          <a:spcPct val="25000"/>
                        </a:spcBef>
                        <a:spcAft>
                          <a:spcPct val="45000"/>
                        </a:spcAft>
                        <a:buClrTx/>
                        <a:buSzTx/>
                        <a:buFontTx/>
                        <a:buAutoNum type="arabicPeriod"/>
                        <a:tabLst/>
                      </a:pPr>
                      <a:r>
                        <a:rPr kumimoji="0" lang="en-US" sz="1400" b="0" i="0" u="none" strike="noStrike" cap="none" normalizeH="0" baseline="0" dirty="0" smtClean="0">
                          <a:ln>
                            <a:noFill/>
                          </a:ln>
                          <a:solidFill>
                            <a:schemeClr val="bg1"/>
                          </a:solidFill>
                          <a:effectLst/>
                          <a:latin typeface="Arial" charset="0"/>
                        </a:rPr>
                        <a:t>Firms, households, or governments that import U.S. goods into Great Britain or wish to buy U.S.-made goods and services</a:t>
                      </a:r>
                    </a:p>
                    <a:p>
                      <a:pPr marL="455613" marR="0" lvl="0" indent="-336550" algn="l" defTabSz="914400" rtl="0" eaLnBrk="1" fontAlgn="base" latinLnBrk="0" hangingPunct="1">
                        <a:lnSpc>
                          <a:spcPct val="100000"/>
                        </a:lnSpc>
                        <a:spcBef>
                          <a:spcPct val="25000"/>
                        </a:spcBef>
                        <a:spcAft>
                          <a:spcPct val="45000"/>
                        </a:spcAft>
                        <a:buClrTx/>
                        <a:buSzTx/>
                        <a:buFontTx/>
                        <a:buAutoNum type="arabicPeriod"/>
                        <a:tabLst/>
                      </a:pPr>
                      <a:r>
                        <a:rPr kumimoji="0" lang="en-US" sz="1400" b="0" i="0" u="none" strike="noStrike" cap="none" normalizeH="0" baseline="0" dirty="0" smtClean="0">
                          <a:ln>
                            <a:noFill/>
                          </a:ln>
                          <a:solidFill>
                            <a:schemeClr val="bg1"/>
                          </a:solidFill>
                          <a:effectLst/>
                          <a:latin typeface="Arial" charset="0"/>
                        </a:rPr>
                        <a:t>British citizens traveling in the United States</a:t>
                      </a:r>
                    </a:p>
                    <a:p>
                      <a:pPr marL="455613" marR="0" lvl="0" indent="-336550" algn="l" defTabSz="914400" rtl="0" eaLnBrk="1" fontAlgn="base" latinLnBrk="0" hangingPunct="1">
                        <a:lnSpc>
                          <a:spcPct val="100000"/>
                        </a:lnSpc>
                        <a:spcBef>
                          <a:spcPct val="25000"/>
                        </a:spcBef>
                        <a:spcAft>
                          <a:spcPct val="45000"/>
                        </a:spcAft>
                        <a:buClrTx/>
                        <a:buSzTx/>
                        <a:buFontTx/>
                        <a:buAutoNum type="arabicPeriod"/>
                        <a:tabLst/>
                      </a:pPr>
                      <a:r>
                        <a:rPr kumimoji="0" lang="en-US" sz="1400" b="0" i="0" u="none" strike="noStrike" cap="none" normalizeH="0" baseline="0" dirty="0" smtClean="0">
                          <a:ln>
                            <a:noFill/>
                          </a:ln>
                          <a:solidFill>
                            <a:schemeClr val="bg1"/>
                          </a:solidFill>
                          <a:effectLst/>
                          <a:latin typeface="Arial" charset="0"/>
                        </a:rPr>
                        <a:t>Holders of pounds who want to buy stocks, bonds, or other financial instruments in the United States</a:t>
                      </a:r>
                    </a:p>
                    <a:p>
                      <a:pPr marL="455613" marR="0" lvl="0" indent="-336550" algn="l" defTabSz="914400" rtl="0" eaLnBrk="1" fontAlgn="base" latinLnBrk="0" hangingPunct="1">
                        <a:lnSpc>
                          <a:spcPct val="100000"/>
                        </a:lnSpc>
                        <a:spcBef>
                          <a:spcPct val="25000"/>
                        </a:spcBef>
                        <a:spcAft>
                          <a:spcPct val="45000"/>
                        </a:spcAft>
                        <a:buClrTx/>
                        <a:buSzTx/>
                        <a:buFontTx/>
                        <a:buAutoNum type="arabicPeriod"/>
                        <a:tabLst/>
                      </a:pPr>
                      <a:r>
                        <a:rPr kumimoji="0" lang="en-US" sz="1400" b="0" i="0" u="none" strike="noStrike" cap="none" normalizeH="0" baseline="0" dirty="0" smtClean="0">
                          <a:ln>
                            <a:noFill/>
                          </a:ln>
                          <a:solidFill>
                            <a:schemeClr val="bg1"/>
                          </a:solidFill>
                          <a:effectLst/>
                          <a:latin typeface="Arial" charset="0"/>
                        </a:rPr>
                        <a:t>British companies that want to invest in the United States</a:t>
                      </a:r>
                    </a:p>
                    <a:p>
                      <a:pPr marL="455613" marR="0" lvl="0" indent="-336550" algn="l" defTabSz="914400" rtl="0" eaLnBrk="1" fontAlgn="base" latinLnBrk="0" hangingPunct="1">
                        <a:lnSpc>
                          <a:spcPct val="100000"/>
                        </a:lnSpc>
                        <a:spcBef>
                          <a:spcPct val="25000"/>
                        </a:spcBef>
                        <a:spcAft>
                          <a:spcPct val="45000"/>
                        </a:spcAft>
                        <a:buClrTx/>
                        <a:buSzTx/>
                        <a:buFontTx/>
                        <a:buAutoNum type="arabicPeriod"/>
                        <a:tabLst/>
                      </a:pPr>
                      <a:r>
                        <a:rPr kumimoji="0" lang="en-US" sz="1400" b="0" i="0" u="none" strike="noStrike" cap="none" normalizeH="0" baseline="0" dirty="0" smtClean="0">
                          <a:ln>
                            <a:noFill/>
                          </a:ln>
                          <a:solidFill>
                            <a:schemeClr val="bg1"/>
                          </a:solidFill>
                          <a:effectLst/>
                          <a:latin typeface="Arial" charset="0"/>
                        </a:rPr>
                        <a:t>Speculators who anticipate a rise in the value of the dollar relative to the pound</a:t>
                      </a:r>
                    </a:p>
                  </a:txBody>
                  <a:tcPr horzOverflow="overflow">
                    <a:lnL cap="flat">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r>
            </a:tbl>
          </a:graphicData>
        </a:graphic>
      </p:graphicFrame>
    </p:spTree>
    <p:extLst>
      <p:ext uri="{BB962C8B-B14F-4D97-AF65-F5344CB8AC3E}">
        <p14:creationId xmlns="" xmlns:p14="http://schemas.microsoft.com/office/powerpoint/2010/main" val="35791968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104462"/>
                                        </p:tgtEl>
                                        <p:attrNameLst>
                                          <p:attrName>style.visibility</p:attrName>
                                        </p:attrNameLst>
                                      </p:cBhvr>
                                      <p:to>
                                        <p:strVal val="visible"/>
                                      </p:to>
                                    </p:set>
                                    <p:animEffect transition="in" filter="blinds(horizontal)">
                                      <p:cBhvr>
                                        <p:cTn id="7" dur="500"/>
                                        <p:tgtEl>
                                          <p:spTgt spid="104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22576F06-9ADC-4051-819A-78BB4A207F87}" type="slidenum">
              <a:rPr lang="en-US"/>
              <a:pPr/>
              <a:t>17</a:t>
            </a:fld>
            <a:r>
              <a:rPr lang="en-US"/>
              <a:t> of 53</a:t>
            </a:r>
          </a:p>
        </p:txBody>
      </p:sp>
      <p:sp>
        <p:nvSpPr>
          <p:cNvPr id="52226" name="Rectangle 2"/>
          <p:cNvSpPr>
            <a:spLocks noGrp="1" noChangeArrowheads="1"/>
          </p:cNvSpPr>
          <p:nvPr>
            <p:ph type="title"/>
          </p:nvPr>
        </p:nvSpPr>
        <p:spPr/>
        <p:txBody>
          <a:bodyPr/>
          <a:lstStyle/>
          <a:p>
            <a:pPr algn="l"/>
            <a:r>
              <a:rPr lang="en-US" b="1" dirty="0">
                <a:solidFill>
                  <a:srgbClr val="FF0000"/>
                </a:solidFill>
                <a:latin typeface="Times New Roman" pitchFamily="18" charset="0"/>
                <a:cs typeface="Times New Roman" pitchFamily="18" charset="0"/>
              </a:rPr>
              <a:t>The Equilibrium Exchange Rate</a:t>
            </a:r>
          </a:p>
        </p:txBody>
      </p:sp>
      <p:sp>
        <p:nvSpPr>
          <p:cNvPr id="52227" name="Rectangle 3"/>
          <p:cNvSpPr>
            <a:spLocks noGrp="1" noChangeArrowheads="1"/>
          </p:cNvSpPr>
          <p:nvPr>
            <p:ph type="body" idx="1"/>
          </p:nvPr>
        </p:nvSpPr>
        <p:spPr>
          <a:xfrm>
            <a:off x="4572000" y="1828800"/>
            <a:ext cx="4267200" cy="3810000"/>
          </a:xfrm>
        </p:spPr>
        <p:txBody>
          <a:bodyPr>
            <a:normAutofit/>
          </a:bodyPr>
          <a:lstStyle/>
          <a:p>
            <a:r>
              <a:rPr lang="en-US" sz="2800" b="1" dirty="0">
                <a:solidFill>
                  <a:schemeClr val="tx2"/>
                </a:solidFill>
                <a:latin typeface="Times New Roman" pitchFamily="18" charset="0"/>
                <a:cs typeface="Times New Roman" pitchFamily="18" charset="0"/>
              </a:rPr>
              <a:t>The equilibrium exchange rate occurs at the point at which the quantity demanded of a foreign currency equals the quantity of that currency supplied.</a:t>
            </a:r>
          </a:p>
        </p:txBody>
      </p:sp>
      <p:pic>
        <p:nvPicPr>
          <p:cNvPr id="52244" name="Picture 20" descr="fig33_4_3"/>
          <p:cNvPicPr>
            <a:picLocks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4988" y="1828800"/>
            <a:ext cx="4113212" cy="3190875"/>
          </a:xfrm>
          <a:prstGeom prst="rect">
            <a:avLst/>
          </a:prstGeom>
          <a:noFill/>
          <a:extLst>
            <a:ext uri="{909E8E84-426E-40DD-AFC4-6F175D3DCCD1}">
              <a14:hiddenFill xmlns="" xmlns:a14="http://schemas.microsoft.com/office/drawing/2010/main">
                <a:solidFill>
                  <a:srgbClr val="FFFFFF"/>
                </a:solidFill>
              </a14:hiddenFill>
            </a:ext>
          </a:extLst>
        </p:spPr>
      </p:pic>
      <p:pic>
        <p:nvPicPr>
          <p:cNvPr id="52245" name="Picture 21" descr="fig33_4_2"/>
          <p:cNvPicPr>
            <a:picLocks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34988" y="1828800"/>
            <a:ext cx="4113212" cy="3190875"/>
          </a:xfrm>
          <a:prstGeom prst="rect">
            <a:avLst/>
          </a:prstGeom>
          <a:noFill/>
          <a:extLst>
            <a:ext uri="{909E8E84-426E-40DD-AFC4-6F175D3DCCD1}">
              <a14:hiddenFill xmlns="" xmlns:a14="http://schemas.microsoft.com/office/drawing/2010/main">
                <a:solidFill>
                  <a:srgbClr val="FFFFFF"/>
                </a:solidFill>
              </a14:hiddenFill>
            </a:ext>
          </a:extLst>
        </p:spPr>
      </p:pic>
      <p:pic>
        <p:nvPicPr>
          <p:cNvPr id="52246" name="Picture 22" descr="fig33_4_1"/>
          <p:cNvPicPr>
            <a:picLocks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34988" y="1828800"/>
            <a:ext cx="4113212" cy="3190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2247" name="Picture 23" descr="fig33_4"/>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34988" y="1828800"/>
            <a:ext cx="4113212" cy="318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5462341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52244"/>
                                        </p:tgtEl>
                                        <p:attrNameLst>
                                          <p:attrName>style.visibility</p:attrName>
                                        </p:attrNameLst>
                                      </p:cBhvr>
                                      <p:to>
                                        <p:strVal val="visible"/>
                                      </p:to>
                                    </p:set>
                                    <p:animEffect transition="in" filter="box(out)">
                                      <p:cBhvr>
                                        <p:cTn id="7" dur="500"/>
                                        <p:tgtEl>
                                          <p:spTgt spid="52244"/>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52245"/>
                                        </p:tgtEl>
                                        <p:attrNameLst>
                                          <p:attrName>style.visibility</p:attrName>
                                        </p:attrNameLst>
                                      </p:cBhvr>
                                      <p:to>
                                        <p:strVal val="visible"/>
                                      </p:to>
                                    </p:set>
                                    <p:animEffect transition="in" filter="box(out)">
                                      <p:cBhvr>
                                        <p:cTn id="11" dur="500"/>
                                        <p:tgtEl>
                                          <p:spTgt spid="52245"/>
                                        </p:tgtEl>
                                      </p:cBhvr>
                                    </p:animEffect>
                                  </p:childTnLst>
                                </p:cTn>
                              </p:par>
                            </p:childTnLst>
                          </p:cTn>
                        </p:par>
                        <p:par>
                          <p:cTn id="12" fill="hold" nodeType="afterGroup">
                            <p:stCondLst>
                              <p:cond delay="1000"/>
                            </p:stCondLst>
                            <p:childTnLst>
                              <p:par>
                                <p:cTn id="13" presetID="4" presetClass="entr" presetSubtype="32" fill="hold" nodeType="afterEffect">
                                  <p:stCondLst>
                                    <p:cond delay="0"/>
                                  </p:stCondLst>
                                  <p:childTnLst>
                                    <p:set>
                                      <p:cBhvr>
                                        <p:cTn id="14" dur="1" fill="hold">
                                          <p:stCondLst>
                                            <p:cond delay="0"/>
                                          </p:stCondLst>
                                        </p:cTn>
                                        <p:tgtEl>
                                          <p:spTgt spid="52246"/>
                                        </p:tgtEl>
                                        <p:attrNameLst>
                                          <p:attrName>style.visibility</p:attrName>
                                        </p:attrNameLst>
                                      </p:cBhvr>
                                      <p:to>
                                        <p:strVal val="visible"/>
                                      </p:to>
                                    </p:set>
                                    <p:animEffect transition="in" filter="box(out)">
                                      <p:cBhvr>
                                        <p:cTn id="15" dur="500"/>
                                        <p:tgtEl>
                                          <p:spTgt spid="52246"/>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2227">
                                            <p:txEl>
                                              <p:pRg st="0" end="0"/>
                                            </p:txEl>
                                          </p:spTgt>
                                        </p:tgtEl>
                                        <p:attrNameLst>
                                          <p:attrName>style.visibility</p:attrName>
                                        </p:attrNameLst>
                                      </p:cBhvr>
                                      <p:to>
                                        <p:strVal val="visible"/>
                                      </p:to>
                                    </p:set>
                                    <p:animEffect transition="in" filter="wipe(left)">
                                      <p:cBhvr>
                                        <p:cTn id="19" dur="500"/>
                                        <p:tgtEl>
                                          <p:spTgt spid="52227">
                                            <p:txEl>
                                              <p:pRg st="0" end="0"/>
                                            </p:txEl>
                                          </p:spTgt>
                                        </p:tgtEl>
                                      </p:cBhvr>
                                    </p:animEffect>
                                  </p:childTnLst>
                                </p:cTn>
                              </p:par>
                            </p:childTnLst>
                          </p:cTn>
                        </p:par>
                        <p:par>
                          <p:cTn id="20" fill="hold" nodeType="afterGroup">
                            <p:stCondLst>
                              <p:cond delay="2000"/>
                            </p:stCondLst>
                            <p:childTnLst>
                              <p:par>
                                <p:cTn id="21" presetID="4" presetClass="entr" presetSubtype="32" fill="hold" nodeType="afterEffect">
                                  <p:stCondLst>
                                    <p:cond delay="0"/>
                                  </p:stCondLst>
                                  <p:childTnLst>
                                    <p:set>
                                      <p:cBhvr>
                                        <p:cTn id="22" dur="1" fill="hold">
                                          <p:stCondLst>
                                            <p:cond delay="0"/>
                                          </p:stCondLst>
                                        </p:cTn>
                                        <p:tgtEl>
                                          <p:spTgt spid="52247"/>
                                        </p:tgtEl>
                                        <p:attrNameLst>
                                          <p:attrName>style.visibility</p:attrName>
                                        </p:attrNameLst>
                                      </p:cBhvr>
                                      <p:to>
                                        <p:strVal val="visible"/>
                                      </p:to>
                                    </p:set>
                                    <p:animEffect transition="in" filter="box(out)">
                                      <p:cBhvr>
                                        <p:cTn id="23" dur="500"/>
                                        <p:tgtEl>
                                          <p:spTgt spid="52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latin typeface="Times New Roman" pitchFamily="18" charset="0"/>
                <a:cs typeface="Times New Roman" pitchFamily="18" charset="0"/>
              </a:rPr>
              <a:t>Factors that Affect Exchange Rates</a:t>
            </a:r>
            <a:endParaRPr lang="en-US" dirty="0"/>
          </a:p>
        </p:txBody>
      </p:sp>
      <p:sp>
        <p:nvSpPr>
          <p:cNvPr id="3" name="Content Placeholder 2"/>
          <p:cNvSpPr>
            <a:spLocks noGrp="1"/>
          </p:cNvSpPr>
          <p:nvPr>
            <p:ph idx="1"/>
          </p:nvPr>
        </p:nvSpPr>
        <p:spPr>
          <a:xfrm>
            <a:off x="457200" y="1371600"/>
            <a:ext cx="8229600" cy="4754563"/>
          </a:xfrm>
        </p:spPr>
        <p:txBody>
          <a:bodyPr>
            <a:normAutofit fontScale="92500"/>
          </a:bodyPr>
          <a:lstStyle/>
          <a:p>
            <a:pPr marL="0" indent="0">
              <a:lnSpc>
                <a:spcPct val="150000"/>
              </a:lnSpc>
              <a:spcBef>
                <a:spcPts val="0"/>
              </a:spcBef>
              <a:buNone/>
            </a:pPr>
            <a:r>
              <a:rPr lang="en-US" b="1" dirty="0" smtClean="0">
                <a:solidFill>
                  <a:schemeClr val="accent1"/>
                </a:solidFill>
                <a:latin typeface="Times New Roman" panose="02020603050405020304" pitchFamily="18" charset="0"/>
                <a:cs typeface="Times New Roman" panose="02020603050405020304" pitchFamily="18" charset="0"/>
              </a:rPr>
              <a:t>1. Differentials </a:t>
            </a:r>
            <a:r>
              <a:rPr lang="en-US" b="1" dirty="0">
                <a:solidFill>
                  <a:schemeClr val="accent1"/>
                </a:solidFill>
                <a:latin typeface="Times New Roman" panose="02020603050405020304" pitchFamily="18" charset="0"/>
                <a:cs typeface="Times New Roman" panose="02020603050405020304" pitchFamily="18" charset="0"/>
              </a:rPr>
              <a:t>in Inflation</a:t>
            </a:r>
            <a:br>
              <a:rPr lang="en-US" b="1" dirty="0">
                <a:solidFill>
                  <a:schemeClr val="accent1"/>
                </a:solidFill>
                <a:latin typeface="Times New Roman" panose="02020603050405020304" pitchFamily="18" charset="0"/>
                <a:cs typeface="Times New Roman" panose="02020603050405020304" pitchFamily="18" charset="0"/>
              </a:rPr>
            </a:br>
            <a:r>
              <a:rPr lang="en-US" b="1" dirty="0" smtClean="0">
                <a:solidFill>
                  <a:schemeClr val="accent1"/>
                </a:solidFill>
                <a:latin typeface="Times New Roman" panose="02020603050405020304" pitchFamily="18" charset="0"/>
                <a:cs typeface="Times New Roman" panose="02020603050405020304" pitchFamily="18" charset="0"/>
              </a:rPr>
              <a:t>2. Differentials </a:t>
            </a:r>
            <a:r>
              <a:rPr lang="en-US" b="1" dirty="0">
                <a:solidFill>
                  <a:schemeClr val="accent1"/>
                </a:solidFill>
                <a:latin typeface="Times New Roman" panose="02020603050405020304" pitchFamily="18" charset="0"/>
                <a:cs typeface="Times New Roman" panose="02020603050405020304" pitchFamily="18" charset="0"/>
              </a:rPr>
              <a:t>in Interest </a:t>
            </a:r>
            <a:r>
              <a:rPr lang="en-US" b="1" dirty="0" smtClean="0">
                <a:solidFill>
                  <a:schemeClr val="accent1"/>
                </a:solidFill>
                <a:latin typeface="Times New Roman" panose="02020603050405020304" pitchFamily="18" charset="0"/>
                <a:cs typeface="Times New Roman" panose="02020603050405020304" pitchFamily="18" charset="0"/>
              </a:rPr>
              <a:t>Rates</a:t>
            </a:r>
          </a:p>
          <a:p>
            <a:pPr marL="0" indent="0">
              <a:lnSpc>
                <a:spcPct val="150000"/>
              </a:lnSpc>
              <a:spcBef>
                <a:spcPts val="0"/>
              </a:spcBef>
              <a:buNone/>
            </a:pPr>
            <a:r>
              <a:rPr lang="en-US" b="1" dirty="0" smtClean="0">
                <a:solidFill>
                  <a:schemeClr val="accent1"/>
                </a:solidFill>
                <a:latin typeface="Times New Roman" panose="02020603050405020304" pitchFamily="18" charset="0"/>
                <a:cs typeface="Times New Roman" panose="02020603050405020304" pitchFamily="18" charset="0"/>
              </a:rPr>
              <a:t>3. Current-Account Deficits</a:t>
            </a:r>
          </a:p>
          <a:p>
            <a:pPr marL="0" indent="0">
              <a:lnSpc>
                <a:spcPct val="150000"/>
              </a:lnSpc>
              <a:spcBef>
                <a:spcPts val="0"/>
              </a:spcBef>
              <a:buNone/>
            </a:pPr>
            <a:r>
              <a:rPr lang="en-US" b="1" dirty="0" smtClean="0">
                <a:solidFill>
                  <a:schemeClr val="accent1"/>
                </a:solidFill>
                <a:latin typeface="Times New Roman" panose="02020603050405020304" pitchFamily="18" charset="0"/>
                <a:cs typeface="Times New Roman" panose="02020603050405020304" pitchFamily="18" charset="0"/>
              </a:rPr>
              <a:t>4. Public </a:t>
            </a:r>
            <a:r>
              <a:rPr lang="en-US" b="1" dirty="0">
                <a:solidFill>
                  <a:schemeClr val="accent1"/>
                </a:solidFill>
                <a:latin typeface="Times New Roman" panose="02020603050405020304" pitchFamily="18" charset="0"/>
                <a:cs typeface="Times New Roman" panose="02020603050405020304" pitchFamily="18" charset="0"/>
              </a:rPr>
              <a:t>Debt</a:t>
            </a:r>
            <a:br>
              <a:rPr lang="en-US" b="1" dirty="0">
                <a:solidFill>
                  <a:schemeClr val="accent1"/>
                </a:solidFill>
                <a:latin typeface="Times New Roman" panose="02020603050405020304" pitchFamily="18" charset="0"/>
                <a:cs typeface="Times New Roman" panose="02020603050405020304" pitchFamily="18" charset="0"/>
              </a:rPr>
            </a:br>
            <a:r>
              <a:rPr lang="en-US" b="1" dirty="0" smtClean="0">
                <a:solidFill>
                  <a:schemeClr val="accent1"/>
                </a:solidFill>
                <a:latin typeface="Times New Roman" panose="02020603050405020304" pitchFamily="18" charset="0"/>
                <a:cs typeface="Times New Roman" panose="02020603050405020304" pitchFamily="18" charset="0"/>
              </a:rPr>
              <a:t>5. Terms </a:t>
            </a:r>
            <a:r>
              <a:rPr lang="en-US" b="1" dirty="0">
                <a:solidFill>
                  <a:schemeClr val="accent1"/>
                </a:solidFill>
                <a:latin typeface="Times New Roman" panose="02020603050405020304" pitchFamily="18" charset="0"/>
                <a:cs typeface="Times New Roman" panose="02020603050405020304" pitchFamily="18" charset="0"/>
              </a:rPr>
              <a:t>of Trade</a:t>
            </a:r>
            <a:br>
              <a:rPr lang="en-US" b="1" dirty="0">
                <a:solidFill>
                  <a:schemeClr val="accent1"/>
                </a:solidFill>
                <a:latin typeface="Times New Roman" panose="02020603050405020304" pitchFamily="18" charset="0"/>
                <a:cs typeface="Times New Roman" panose="02020603050405020304" pitchFamily="18" charset="0"/>
              </a:rPr>
            </a:br>
            <a:r>
              <a:rPr lang="en-US" b="1" dirty="0" smtClean="0">
                <a:solidFill>
                  <a:schemeClr val="accent1"/>
                </a:solidFill>
                <a:latin typeface="Times New Roman" panose="02020603050405020304" pitchFamily="18" charset="0"/>
                <a:cs typeface="Times New Roman" panose="02020603050405020304" pitchFamily="18" charset="0"/>
              </a:rPr>
              <a:t>6. Political </a:t>
            </a:r>
            <a:r>
              <a:rPr lang="en-US" b="1" dirty="0">
                <a:solidFill>
                  <a:schemeClr val="accent1"/>
                </a:solidFill>
                <a:latin typeface="Times New Roman" panose="02020603050405020304" pitchFamily="18" charset="0"/>
                <a:cs typeface="Times New Roman" panose="02020603050405020304" pitchFamily="18" charset="0"/>
              </a:rPr>
              <a:t>Stability and Economic Performance</a:t>
            </a:r>
            <a:endParaRPr lang="en-US"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479536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DA15663-00DC-4C87-A6FA-AC6D59223F46}" type="slidenum">
              <a:rPr lang="en-US"/>
              <a:pPr/>
              <a:t>19</a:t>
            </a:fld>
            <a:r>
              <a:rPr lang="en-US"/>
              <a:t> of 53</a:t>
            </a:r>
          </a:p>
        </p:txBody>
      </p:sp>
      <p:sp>
        <p:nvSpPr>
          <p:cNvPr id="53250" name="Rectangle 2"/>
          <p:cNvSpPr>
            <a:spLocks noGrp="1" noChangeArrowheads="1"/>
          </p:cNvSpPr>
          <p:nvPr>
            <p:ph type="title"/>
          </p:nvPr>
        </p:nvSpPr>
        <p:spPr/>
        <p:txBody>
          <a:bodyPr>
            <a:normAutofit fontScale="90000"/>
          </a:bodyPr>
          <a:lstStyle/>
          <a:p>
            <a:pPr algn="l"/>
            <a:r>
              <a:rPr lang="en-US" b="1" dirty="0">
                <a:solidFill>
                  <a:srgbClr val="FF0000"/>
                </a:solidFill>
                <a:latin typeface="Times New Roman" pitchFamily="18" charset="0"/>
                <a:cs typeface="Times New Roman" pitchFamily="18" charset="0"/>
              </a:rPr>
              <a:t>Factors that Affect Exchange Rates</a:t>
            </a:r>
          </a:p>
        </p:txBody>
      </p:sp>
      <p:sp>
        <p:nvSpPr>
          <p:cNvPr id="53251" name="Rectangle 3"/>
          <p:cNvSpPr>
            <a:spLocks noGrp="1" noChangeArrowheads="1"/>
          </p:cNvSpPr>
          <p:nvPr>
            <p:ph type="body" idx="1"/>
          </p:nvPr>
        </p:nvSpPr>
        <p:spPr>
          <a:xfrm>
            <a:off x="685800" y="1371600"/>
            <a:ext cx="7543800" cy="5334000"/>
          </a:xfrm>
        </p:spPr>
        <p:txBody>
          <a:bodyPr>
            <a:normAutofit/>
          </a:bodyPr>
          <a:lstStyle/>
          <a:p>
            <a:pPr marL="0" indent="0">
              <a:buNone/>
            </a:pPr>
            <a:r>
              <a:rPr lang="en-US" b="1" dirty="0" smtClean="0">
                <a:solidFill>
                  <a:schemeClr val="accent1"/>
                </a:solidFill>
                <a:latin typeface="Times New Roman" panose="02020603050405020304" pitchFamily="18" charset="0"/>
                <a:cs typeface="Times New Roman" panose="02020603050405020304" pitchFamily="18" charset="0"/>
              </a:rPr>
              <a:t>Differentials </a:t>
            </a:r>
            <a:r>
              <a:rPr lang="en-US" b="1" dirty="0">
                <a:solidFill>
                  <a:schemeClr val="accent1"/>
                </a:solidFill>
                <a:latin typeface="Times New Roman" panose="02020603050405020304" pitchFamily="18" charset="0"/>
                <a:cs typeface="Times New Roman" panose="02020603050405020304" pitchFamily="18" charset="0"/>
              </a:rPr>
              <a:t>in </a:t>
            </a:r>
            <a:r>
              <a:rPr lang="en-US" b="1" dirty="0" smtClean="0">
                <a:solidFill>
                  <a:schemeClr val="accent1"/>
                </a:solidFill>
                <a:latin typeface="Times New Roman" panose="02020603050405020304" pitchFamily="18" charset="0"/>
                <a:cs typeface="Times New Roman" panose="02020603050405020304" pitchFamily="18" charset="0"/>
              </a:rPr>
              <a:t>Inflation---</a:t>
            </a:r>
            <a:r>
              <a:rPr lang="en-US" b="1" dirty="0">
                <a:solidFill>
                  <a:schemeClr val="accent1"/>
                </a:solidFill>
                <a:latin typeface="Times New Roman" panose="02020603050405020304" pitchFamily="18" charset="0"/>
                <a:cs typeface="Times New Roman" panose="02020603050405020304" pitchFamily="18" charset="0"/>
              </a:rPr>
              <a:t>a country with a consistently lower inflation rate exhibits a rising currency value, as its purchasing power increases relative to other currencies</a:t>
            </a:r>
            <a:r>
              <a:rPr lang="en-US" dirty="0"/>
              <a:t>.</a:t>
            </a:r>
            <a:r>
              <a:rPr lang="en-US" b="1" dirty="0">
                <a:solidFill>
                  <a:schemeClr val="accent1"/>
                </a:solidFill>
                <a:latin typeface="Times New Roman" panose="02020603050405020304" pitchFamily="18" charset="0"/>
                <a:cs typeface="Times New Roman" panose="02020603050405020304" pitchFamily="18" charset="0"/>
              </a:rPr>
              <a:t/>
            </a:r>
            <a:br>
              <a:rPr lang="en-US" b="1" dirty="0">
                <a:solidFill>
                  <a:schemeClr val="accent1"/>
                </a:solidFill>
                <a:latin typeface="Times New Roman" panose="02020603050405020304" pitchFamily="18" charset="0"/>
                <a:cs typeface="Times New Roman" panose="02020603050405020304" pitchFamily="18" charset="0"/>
              </a:rPr>
            </a:br>
            <a:endParaRPr lang="en-US" b="1" dirty="0" smtClean="0">
              <a:solidFill>
                <a:schemeClr val="accent1"/>
              </a:solidFill>
              <a:latin typeface="Times New Roman" panose="02020603050405020304" pitchFamily="18" charset="0"/>
              <a:cs typeface="Times New Roman" panose="02020603050405020304" pitchFamily="18" charset="0"/>
            </a:endParaRPr>
          </a:p>
          <a:p>
            <a:pPr marL="0" indent="0">
              <a:buNone/>
            </a:pPr>
            <a:r>
              <a:rPr lang="en-US" b="1" dirty="0">
                <a:solidFill>
                  <a:schemeClr val="accent1"/>
                </a:solidFill>
                <a:latin typeface="Times New Roman" panose="02020603050405020304" pitchFamily="18" charset="0"/>
                <a:cs typeface="Times New Roman" panose="02020603050405020304" pitchFamily="18" charset="0"/>
              </a:rPr>
              <a:t>Those countries with higher inflation typically see depreciation in their currency in relation to the currencies of their trading partners.</a:t>
            </a:r>
            <a:endParaRPr lang="en-US" b="1" i="1" dirty="0">
              <a:solidFill>
                <a:schemeClr val="accent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6379508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animEffect transition="in" filter="wipe(left)">
                                      <p:cBhvr>
                                        <p:cTn id="11"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bldLvl="2"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b="1" dirty="0" smtClean="0">
                <a:solidFill>
                  <a:srgbClr val="FF0000"/>
                </a:solidFill>
                <a:latin typeface="Times New Roman" pitchFamily="18" charset="0"/>
                <a:cs typeface="Times New Roman" pitchFamily="18" charset="0"/>
              </a:rPr>
              <a:t>EXCHANGE RATE</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b="1" dirty="0" smtClean="0">
                <a:solidFill>
                  <a:schemeClr val="tx2"/>
                </a:solidFill>
                <a:latin typeface="Times New Roman" pitchFamily="18" charset="0"/>
                <a:cs typeface="Times New Roman" pitchFamily="18" charset="0"/>
              </a:rPr>
              <a:t>Amount of domestic currency requires to purchase $1.00 of foreign currency.</a:t>
            </a:r>
          </a:p>
          <a:p>
            <a:endParaRPr lang="en-US" b="1" dirty="0">
              <a:solidFill>
                <a:schemeClr val="tx2"/>
              </a:solidFill>
              <a:latin typeface="Times New Roman" pitchFamily="18" charset="0"/>
              <a:cs typeface="Times New Roman" pitchFamily="18" charset="0"/>
            </a:endParaRPr>
          </a:p>
          <a:p>
            <a:r>
              <a:rPr lang="en-US" b="1" dirty="0" err="1" smtClean="0">
                <a:solidFill>
                  <a:schemeClr val="tx2"/>
                </a:solidFill>
                <a:latin typeface="Times New Roman" pitchFamily="18" charset="0"/>
                <a:cs typeface="Times New Roman" pitchFamily="18" charset="0"/>
              </a:rPr>
              <a:t>Eg</a:t>
            </a:r>
            <a:r>
              <a:rPr lang="en-US" b="1" dirty="0" smtClean="0">
                <a:solidFill>
                  <a:schemeClr val="tx2"/>
                </a:solidFill>
                <a:latin typeface="Times New Roman" pitchFamily="18" charset="0"/>
                <a:cs typeface="Times New Roman" pitchFamily="18" charset="0"/>
              </a:rPr>
              <a:t>. If the current exchange rate between US &amp; </a:t>
            </a:r>
            <a:r>
              <a:rPr lang="en-US" b="1" dirty="0" smtClean="0">
                <a:solidFill>
                  <a:schemeClr val="tx2"/>
                </a:solidFill>
                <a:latin typeface="Times New Roman" pitchFamily="18" charset="0"/>
                <a:cs typeface="Times New Roman" pitchFamily="18" charset="0"/>
              </a:rPr>
              <a:t>JA </a:t>
            </a:r>
            <a:r>
              <a:rPr lang="en-US" b="1" dirty="0" smtClean="0">
                <a:solidFill>
                  <a:schemeClr val="tx2"/>
                </a:solidFill>
                <a:latin typeface="Times New Roman" pitchFamily="18" charset="0"/>
                <a:cs typeface="Times New Roman" pitchFamily="18" charset="0"/>
              </a:rPr>
              <a:t>i</a:t>
            </a:r>
            <a:r>
              <a:rPr lang="en-US" b="1" dirty="0" smtClean="0">
                <a:solidFill>
                  <a:schemeClr val="tx2"/>
                </a:solidFill>
                <a:latin typeface="Times New Roman" pitchFamily="18" charset="0"/>
                <a:cs typeface="Times New Roman" pitchFamily="18" charset="0"/>
              </a:rPr>
              <a:t>n 2010 was 87:1, </a:t>
            </a:r>
            <a:r>
              <a:rPr lang="en-US" b="1" dirty="0" smtClean="0">
                <a:solidFill>
                  <a:schemeClr val="tx2"/>
                </a:solidFill>
                <a:latin typeface="Times New Roman" pitchFamily="18" charset="0"/>
                <a:cs typeface="Times New Roman" pitchFamily="18" charset="0"/>
              </a:rPr>
              <a:t>this means it requires 87 Jamaican Dollar to buy one US Dollar. </a:t>
            </a:r>
            <a:endParaRPr lang="en-US" b="1" dirty="0">
              <a:solidFill>
                <a:schemeClr val="tx2"/>
              </a:solidFill>
              <a:latin typeface="Times New Roman" pitchFamily="18" charset="0"/>
              <a:cs typeface="Times New Roman" pitchFamily="18" charset="0"/>
            </a:endParaRPr>
          </a:p>
          <a:p>
            <a:r>
              <a:rPr lang="en-US" b="1" dirty="0" smtClean="0">
                <a:solidFill>
                  <a:schemeClr val="tx2"/>
                </a:solidFill>
                <a:latin typeface="Times New Roman" pitchFamily="18" charset="0"/>
                <a:cs typeface="Times New Roman" pitchFamily="18" charset="0"/>
              </a:rPr>
              <a:t> </a:t>
            </a:r>
            <a:r>
              <a:rPr lang="en-US" b="1" dirty="0" smtClean="0">
                <a:solidFill>
                  <a:schemeClr val="tx2"/>
                </a:solidFill>
                <a:latin typeface="Times New Roman" pitchFamily="18" charset="0"/>
                <a:cs typeface="Times New Roman" pitchFamily="18" charset="0"/>
              </a:rPr>
              <a:t>In January &amp; February 2015, the average rates for the months were 115.32 &amp; 115.7 respectively.</a:t>
            </a:r>
            <a:endParaRPr lang="en-US" b="1" dirty="0">
              <a:solidFill>
                <a:schemeClr val="tx2"/>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750247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C0A4B5D-2C66-4DAE-889B-75899A7C98ED}" type="slidenum">
              <a:rPr lang="en-US"/>
              <a:pPr/>
              <a:t>20</a:t>
            </a:fld>
            <a:r>
              <a:rPr lang="en-US"/>
              <a:t> of 53</a:t>
            </a:r>
          </a:p>
        </p:txBody>
      </p:sp>
      <p:sp>
        <p:nvSpPr>
          <p:cNvPr id="55298" name="Rectangle 2"/>
          <p:cNvSpPr>
            <a:spLocks noGrp="1" noChangeArrowheads="1"/>
          </p:cNvSpPr>
          <p:nvPr>
            <p:ph type="title"/>
          </p:nvPr>
        </p:nvSpPr>
        <p:spPr/>
        <p:txBody>
          <a:bodyPr>
            <a:normAutofit fontScale="90000"/>
          </a:bodyPr>
          <a:lstStyle/>
          <a:p>
            <a:pPr algn="l"/>
            <a:r>
              <a:rPr lang="en-US" b="1" dirty="0">
                <a:solidFill>
                  <a:srgbClr val="FF0000"/>
                </a:solidFill>
                <a:latin typeface="Times New Roman" pitchFamily="18" charset="0"/>
                <a:cs typeface="Times New Roman" pitchFamily="18" charset="0"/>
              </a:rPr>
              <a:t>Factors that Affect Exchange Rates</a:t>
            </a:r>
          </a:p>
        </p:txBody>
      </p:sp>
      <p:sp>
        <p:nvSpPr>
          <p:cNvPr id="55299" name="Rectangle 3"/>
          <p:cNvSpPr>
            <a:spLocks noGrp="1" noChangeArrowheads="1"/>
          </p:cNvSpPr>
          <p:nvPr>
            <p:ph type="body" idx="1"/>
          </p:nvPr>
        </p:nvSpPr>
        <p:spPr>
          <a:xfrm>
            <a:off x="533400" y="1371600"/>
            <a:ext cx="7391400" cy="5334000"/>
          </a:xfrm>
        </p:spPr>
        <p:txBody>
          <a:bodyPr>
            <a:normAutofit fontScale="77500" lnSpcReduction="20000"/>
          </a:bodyPr>
          <a:lstStyle/>
          <a:p>
            <a:pPr>
              <a:lnSpc>
                <a:spcPct val="170000"/>
              </a:lnSpc>
              <a:spcBef>
                <a:spcPts val="0"/>
              </a:spcBef>
            </a:pPr>
            <a:r>
              <a:rPr lang="en-US" b="1" dirty="0">
                <a:solidFill>
                  <a:schemeClr val="accent1"/>
                </a:solidFill>
                <a:latin typeface="Times New Roman" panose="02020603050405020304" pitchFamily="18" charset="0"/>
                <a:cs typeface="Times New Roman" panose="02020603050405020304" pitchFamily="18" charset="0"/>
              </a:rPr>
              <a:t>Differentials in Interest </a:t>
            </a:r>
            <a:r>
              <a:rPr lang="en-US" b="1" dirty="0" smtClean="0">
                <a:solidFill>
                  <a:schemeClr val="accent1"/>
                </a:solidFill>
                <a:latin typeface="Times New Roman" panose="02020603050405020304" pitchFamily="18" charset="0"/>
                <a:cs typeface="Times New Roman" panose="02020603050405020304" pitchFamily="18" charset="0"/>
              </a:rPr>
              <a:t>Rates----</a:t>
            </a:r>
            <a:r>
              <a:rPr lang="en-US" b="1" dirty="0">
                <a:solidFill>
                  <a:schemeClr val="accent1"/>
                </a:solidFill>
                <a:latin typeface="Times New Roman" panose="02020603050405020304" pitchFamily="18" charset="0"/>
                <a:cs typeface="Times New Roman" panose="02020603050405020304" pitchFamily="18" charset="0"/>
              </a:rPr>
              <a:t>Interest rates, inflation and exchange rates are all highly correlated. By manipulating interest rates, </a:t>
            </a:r>
            <a:r>
              <a:rPr lang="en-US" b="1" dirty="0">
                <a:solidFill>
                  <a:schemeClr val="accent1"/>
                </a:solidFill>
                <a:latin typeface="Times New Roman" panose="02020603050405020304" pitchFamily="18" charset="0"/>
                <a:cs typeface="Times New Roman" panose="02020603050405020304" pitchFamily="18" charset="0"/>
                <a:hlinkClick r:id="rId2"/>
              </a:rPr>
              <a:t>central banks</a:t>
            </a:r>
            <a:r>
              <a:rPr lang="en-US" b="1" dirty="0">
                <a:solidFill>
                  <a:schemeClr val="accent1"/>
                </a:solidFill>
                <a:latin typeface="Times New Roman" panose="02020603050405020304" pitchFamily="18" charset="0"/>
                <a:cs typeface="Times New Roman" panose="02020603050405020304" pitchFamily="18" charset="0"/>
              </a:rPr>
              <a:t> exert influence over both inflation and exchange rates, and changing interest rates impact inflation and currency values. Higher interest rates offer lenders in an economy a higher return relative to other countries. </a:t>
            </a:r>
          </a:p>
        </p:txBody>
      </p:sp>
    </p:spTree>
    <p:extLst>
      <p:ext uri="{BB962C8B-B14F-4D97-AF65-F5344CB8AC3E}">
        <p14:creationId xmlns="" xmlns:p14="http://schemas.microsoft.com/office/powerpoint/2010/main" val="3868944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left)">
                                      <p:cBhvr>
                                        <p:cTn id="7"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pPr marL="0" indent="0">
              <a:lnSpc>
                <a:spcPct val="150000"/>
              </a:lnSpc>
              <a:spcBef>
                <a:spcPts val="0"/>
              </a:spcBef>
              <a:buNone/>
            </a:pPr>
            <a:r>
              <a:rPr lang="en-US" b="1" dirty="0">
                <a:solidFill>
                  <a:schemeClr val="accent1"/>
                </a:solidFill>
                <a:latin typeface="Times New Roman" panose="02020603050405020304" pitchFamily="18" charset="0"/>
                <a:cs typeface="Times New Roman" panose="02020603050405020304" pitchFamily="18" charset="0"/>
              </a:rPr>
              <a:t>Therefore, higher interest rates attract foreign capital and cause the exchange rate to rise. The impact of higher interest rates is mitigated, however, if inflation in the country is much higher than in others, or if additional factors serve to drive the currency down. </a:t>
            </a:r>
            <a:br>
              <a:rPr lang="en-US" b="1" dirty="0">
                <a:solidFill>
                  <a:schemeClr val="accent1"/>
                </a:solidFill>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 xmlns:p14="http://schemas.microsoft.com/office/powerpoint/2010/main" val="812941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6B0D035-9AE3-4A3A-B506-9E9B3EE28163}" type="slidenum">
              <a:rPr lang="en-US"/>
              <a:pPr/>
              <a:t>22</a:t>
            </a:fld>
            <a:r>
              <a:rPr lang="en-US"/>
              <a:t> of 53</a:t>
            </a:r>
          </a:p>
        </p:txBody>
      </p:sp>
      <p:sp>
        <p:nvSpPr>
          <p:cNvPr id="57346" name="Rectangle 2"/>
          <p:cNvSpPr>
            <a:spLocks noGrp="1" noChangeArrowheads="1"/>
          </p:cNvSpPr>
          <p:nvPr>
            <p:ph type="title"/>
          </p:nvPr>
        </p:nvSpPr>
        <p:spPr/>
        <p:txBody>
          <a:bodyPr>
            <a:normAutofit fontScale="90000"/>
          </a:bodyPr>
          <a:lstStyle/>
          <a:p>
            <a:pPr algn="l"/>
            <a:r>
              <a:rPr lang="en-US" b="1" dirty="0">
                <a:solidFill>
                  <a:srgbClr val="FF0000"/>
                </a:solidFill>
                <a:latin typeface="Times New Roman" pitchFamily="18" charset="0"/>
                <a:cs typeface="Times New Roman" pitchFamily="18" charset="0"/>
              </a:rPr>
              <a:t>Factors that Affect Exchange Rates</a:t>
            </a:r>
          </a:p>
        </p:txBody>
      </p:sp>
      <p:sp>
        <p:nvSpPr>
          <p:cNvPr id="57347" name="Rectangle 3"/>
          <p:cNvSpPr>
            <a:spLocks noGrp="1" noChangeArrowheads="1"/>
          </p:cNvSpPr>
          <p:nvPr>
            <p:ph type="body" idx="1"/>
          </p:nvPr>
        </p:nvSpPr>
        <p:spPr>
          <a:xfrm>
            <a:off x="457200" y="1371600"/>
            <a:ext cx="8305800" cy="5334000"/>
          </a:xfrm>
        </p:spPr>
        <p:txBody>
          <a:bodyPr>
            <a:normAutofit lnSpcReduction="10000"/>
          </a:bodyPr>
          <a:lstStyle/>
          <a:p>
            <a:pPr marL="0" indent="0">
              <a:buNone/>
            </a:pPr>
            <a:r>
              <a:rPr lang="en-US" sz="3600" b="1" dirty="0">
                <a:solidFill>
                  <a:schemeClr val="accent1"/>
                </a:solidFill>
                <a:latin typeface="Times New Roman" panose="02020603050405020304" pitchFamily="18" charset="0"/>
                <a:cs typeface="Times New Roman" panose="02020603050405020304" pitchFamily="18" charset="0"/>
              </a:rPr>
              <a:t>Current-Account </a:t>
            </a:r>
            <a:r>
              <a:rPr lang="en-US" sz="3600" b="1" dirty="0" smtClean="0">
                <a:solidFill>
                  <a:schemeClr val="accent1"/>
                </a:solidFill>
                <a:latin typeface="Times New Roman" panose="02020603050405020304" pitchFamily="18" charset="0"/>
                <a:cs typeface="Times New Roman" panose="02020603050405020304" pitchFamily="18" charset="0"/>
              </a:rPr>
              <a:t>Deficits----</a:t>
            </a:r>
            <a:r>
              <a:rPr lang="en-US" sz="3600" b="1" dirty="0">
                <a:solidFill>
                  <a:schemeClr val="accent1"/>
                </a:solidFill>
                <a:latin typeface="Times New Roman" panose="02020603050405020304" pitchFamily="18" charset="0"/>
                <a:cs typeface="Times New Roman" panose="02020603050405020304" pitchFamily="18" charset="0"/>
              </a:rPr>
              <a:t>The </a:t>
            </a:r>
            <a:r>
              <a:rPr lang="en-US" sz="3600" b="1" dirty="0">
                <a:solidFill>
                  <a:schemeClr val="accent1"/>
                </a:solidFill>
                <a:latin typeface="Times New Roman" panose="02020603050405020304" pitchFamily="18" charset="0"/>
                <a:cs typeface="Times New Roman" panose="02020603050405020304" pitchFamily="18" charset="0"/>
                <a:hlinkClick r:id="rId3"/>
              </a:rPr>
              <a:t>current account</a:t>
            </a:r>
            <a:r>
              <a:rPr lang="en-US" sz="3600" b="1" dirty="0">
                <a:solidFill>
                  <a:schemeClr val="accent1"/>
                </a:solidFill>
                <a:latin typeface="Times New Roman" panose="02020603050405020304" pitchFamily="18" charset="0"/>
                <a:cs typeface="Times New Roman" panose="02020603050405020304" pitchFamily="18" charset="0"/>
              </a:rPr>
              <a:t> is the balance of trade between a country and its trading partners, reflecting all payments between countries for goods, services, interest and dividends. A </a:t>
            </a:r>
            <a:r>
              <a:rPr lang="en-US" sz="3600" b="1" dirty="0">
                <a:solidFill>
                  <a:schemeClr val="accent1"/>
                </a:solidFill>
                <a:latin typeface="Times New Roman" panose="02020603050405020304" pitchFamily="18" charset="0"/>
                <a:cs typeface="Times New Roman" panose="02020603050405020304" pitchFamily="18" charset="0"/>
                <a:hlinkClick r:id="rId4"/>
              </a:rPr>
              <a:t>deficit</a:t>
            </a:r>
            <a:r>
              <a:rPr lang="en-US" sz="3600" b="1" dirty="0">
                <a:solidFill>
                  <a:schemeClr val="accent1"/>
                </a:solidFill>
                <a:latin typeface="Times New Roman" panose="02020603050405020304" pitchFamily="18" charset="0"/>
                <a:cs typeface="Times New Roman" panose="02020603050405020304" pitchFamily="18" charset="0"/>
              </a:rPr>
              <a:t> in the current account shows the country is spending more on foreign trade than it is earning, and that it is borrowing capital from foreign sources to make up the deficit.</a:t>
            </a:r>
          </a:p>
        </p:txBody>
      </p:sp>
    </p:spTree>
    <p:extLst>
      <p:ext uri="{BB962C8B-B14F-4D97-AF65-F5344CB8AC3E}">
        <p14:creationId xmlns="" xmlns:p14="http://schemas.microsoft.com/office/powerpoint/2010/main" val="1871577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left)">
                                      <p:cBhvr>
                                        <p:cTn id="7" dur="500"/>
                                        <p:tgtEl>
                                          <p:spTgt spid="573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40636AB-37C7-41BC-A894-482D051BC4F0}" type="slidenum">
              <a:rPr lang="en-US"/>
              <a:pPr/>
              <a:t>23</a:t>
            </a:fld>
            <a:r>
              <a:rPr lang="en-US"/>
              <a:t> of 53</a:t>
            </a:r>
          </a:p>
        </p:txBody>
      </p:sp>
      <p:sp>
        <p:nvSpPr>
          <p:cNvPr id="59394" name="Rectangle 2"/>
          <p:cNvSpPr>
            <a:spLocks noGrp="1" noChangeArrowheads="1"/>
          </p:cNvSpPr>
          <p:nvPr>
            <p:ph type="title"/>
          </p:nvPr>
        </p:nvSpPr>
        <p:spPr/>
        <p:txBody>
          <a:bodyPr>
            <a:normAutofit fontScale="90000"/>
          </a:bodyPr>
          <a:lstStyle/>
          <a:p>
            <a:pPr algn="l"/>
            <a:r>
              <a:rPr lang="en-US" b="1" dirty="0">
                <a:solidFill>
                  <a:srgbClr val="FF0000"/>
                </a:solidFill>
                <a:latin typeface="Times New Roman" pitchFamily="18" charset="0"/>
                <a:cs typeface="Times New Roman" pitchFamily="18" charset="0"/>
              </a:rPr>
              <a:t>The Effects of Exchange</a:t>
            </a:r>
            <a:br>
              <a:rPr lang="en-US" b="1" dirty="0">
                <a:solidFill>
                  <a:srgbClr val="FF0000"/>
                </a:solidFill>
                <a:latin typeface="Times New Roman" pitchFamily="18" charset="0"/>
                <a:cs typeface="Times New Roman" pitchFamily="18" charset="0"/>
              </a:rPr>
            </a:br>
            <a:r>
              <a:rPr lang="en-US" b="1" dirty="0">
                <a:solidFill>
                  <a:srgbClr val="FF0000"/>
                </a:solidFill>
                <a:latin typeface="Times New Roman" pitchFamily="18" charset="0"/>
                <a:cs typeface="Times New Roman" pitchFamily="18" charset="0"/>
              </a:rPr>
              <a:t>Rates on the Economy</a:t>
            </a:r>
          </a:p>
        </p:txBody>
      </p:sp>
      <p:sp>
        <p:nvSpPr>
          <p:cNvPr id="59395" name="Rectangle 3"/>
          <p:cNvSpPr>
            <a:spLocks noGrp="1" noChangeArrowheads="1"/>
          </p:cNvSpPr>
          <p:nvPr>
            <p:ph type="body" idx="1"/>
          </p:nvPr>
        </p:nvSpPr>
        <p:spPr/>
        <p:txBody>
          <a:bodyPr>
            <a:noAutofit/>
          </a:bodyPr>
          <a:lstStyle/>
          <a:p>
            <a:r>
              <a:rPr lang="en-US" sz="3600" b="1" dirty="0">
                <a:solidFill>
                  <a:schemeClr val="tx2"/>
                </a:solidFill>
                <a:latin typeface="Times New Roman" pitchFamily="18" charset="0"/>
                <a:cs typeface="Times New Roman" pitchFamily="18" charset="0"/>
              </a:rPr>
              <a:t>When a country’s currency depreciates (falls in value), its import prices rise and its export prices (in foreign currencies) fall.</a:t>
            </a:r>
          </a:p>
          <a:p>
            <a:r>
              <a:rPr lang="en-US" sz="3600" b="1" dirty="0">
                <a:solidFill>
                  <a:schemeClr val="tx2"/>
                </a:solidFill>
                <a:latin typeface="Times New Roman" pitchFamily="18" charset="0"/>
                <a:cs typeface="Times New Roman" pitchFamily="18" charset="0"/>
              </a:rPr>
              <a:t>When the U.S. dollar is cheap, U.S. products are more competitive in world markets, and foreign-made goods look expensive to U.S. citizens. </a:t>
            </a:r>
          </a:p>
        </p:txBody>
      </p:sp>
    </p:spTree>
    <p:extLst>
      <p:ext uri="{BB962C8B-B14F-4D97-AF65-F5344CB8AC3E}">
        <p14:creationId xmlns="" xmlns:p14="http://schemas.microsoft.com/office/powerpoint/2010/main" val="30383924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wipe(left)">
                                      <p:cBhvr>
                                        <p:cTn id="7" dur="500"/>
                                        <p:tgtEl>
                                          <p:spTgt spid="59395">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animEffect transition="in" filter="wipe(left)">
                                      <p:cBhvr>
                                        <p:cTn id="11" dur="5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A9C688D-9306-4930-9133-7F82C0B3BE8D}" type="slidenum">
              <a:rPr lang="en-US"/>
              <a:pPr/>
              <a:t>24</a:t>
            </a:fld>
            <a:r>
              <a:rPr lang="en-US"/>
              <a:t> of 53</a:t>
            </a:r>
          </a:p>
        </p:txBody>
      </p:sp>
      <p:sp>
        <p:nvSpPr>
          <p:cNvPr id="60418" name="Rectangle 2"/>
          <p:cNvSpPr>
            <a:spLocks noGrp="1" noChangeArrowheads="1"/>
          </p:cNvSpPr>
          <p:nvPr>
            <p:ph type="title"/>
          </p:nvPr>
        </p:nvSpPr>
        <p:spPr/>
        <p:txBody>
          <a:bodyPr>
            <a:normAutofit fontScale="90000"/>
          </a:bodyPr>
          <a:lstStyle/>
          <a:p>
            <a:pPr algn="l"/>
            <a:r>
              <a:rPr lang="en-US" b="1" dirty="0">
                <a:solidFill>
                  <a:srgbClr val="FF0000"/>
                </a:solidFill>
                <a:latin typeface="Times New Roman" pitchFamily="18" charset="0"/>
                <a:cs typeface="Times New Roman" pitchFamily="18" charset="0"/>
              </a:rPr>
              <a:t>The Effects of Exchange</a:t>
            </a:r>
            <a:br>
              <a:rPr lang="en-US" b="1" dirty="0">
                <a:solidFill>
                  <a:srgbClr val="FF0000"/>
                </a:solidFill>
                <a:latin typeface="Times New Roman" pitchFamily="18" charset="0"/>
                <a:cs typeface="Times New Roman" pitchFamily="18" charset="0"/>
              </a:rPr>
            </a:br>
            <a:r>
              <a:rPr lang="en-US" b="1" dirty="0">
                <a:solidFill>
                  <a:srgbClr val="FF0000"/>
                </a:solidFill>
                <a:latin typeface="Times New Roman" pitchFamily="18" charset="0"/>
                <a:cs typeface="Times New Roman" pitchFamily="18" charset="0"/>
              </a:rPr>
              <a:t>Rates on the Economy</a:t>
            </a:r>
          </a:p>
        </p:txBody>
      </p:sp>
      <p:sp>
        <p:nvSpPr>
          <p:cNvPr id="60419" name="Rectangle 3"/>
          <p:cNvSpPr>
            <a:spLocks noGrp="1" noChangeArrowheads="1"/>
          </p:cNvSpPr>
          <p:nvPr>
            <p:ph type="body" idx="1"/>
          </p:nvPr>
        </p:nvSpPr>
        <p:spPr/>
        <p:txBody>
          <a:bodyPr>
            <a:normAutofit lnSpcReduction="10000"/>
          </a:bodyPr>
          <a:lstStyle/>
          <a:p>
            <a:pPr>
              <a:lnSpc>
                <a:spcPct val="90000"/>
              </a:lnSpc>
              <a:spcAft>
                <a:spcPct val="20000"/>
              </a:spcAft>
            </a:pPr>
            <a:r>
              <a:rPr lang="en-US" b="1" dirty="0">
                <a:solidFill>
                  <a:schemeClr val="tx2"/>
                </a:solidFill>
                <a:latin typeface="Times New Roman" pitchFamily="18" charset="0"/>
                <a:cs typeface="Times New Roman" pitchFamily="18" charset="0"/>
              </a:rPr>
              <a:t>A depreciation of a country’s currency can serve as a stimulus to the economy:</a:t>
            </a:r>
          </a:p>
          <a:p>
            <a:pPr lvl="1">
              <a:lnSpc>
                <a:spcPct val="90000"/>
              </a:lnSpc>
              <a:spcAft>
                <a:spcPct val="20000"/>
              </a:spcAft>
            </a:pPr>
            <a:r>
              <a:rPr lang="en-US" b="1" dirty="0">
                <a:solidFill>
                  <a:schemeClr val="tx2"/>
                </a:solidFill>
                <a:latin typeface="Times New Roman" pitchFamily="18" charset="0"/>
                <a:cs typeface="Times New Roman" pitchFamily="18" charset="0"/>
              </a:rPr>
              <a:t>Foreign buyers are likely to increase their spending on </a:t>
            </a:r>
            <a:r>
              <a:rPr lang="en-US" b="1" dirty="0" smtClean="0">
                <a:solidFill>
                  <a:schemeClr val="tx2"/>
                </a:solidFill>
                <a:latin typeface="Times New Roman" pitchFamily="18" charset="0"/>
                <a:cs typeface="Times New Roman" pitchFamily="18" charset="0"/>
              </a:rPr>
              <a:t>Jamaican </a:t>
            </a:r>
            <a:r>
              <a:rPr lang="en-US" b="1" dirty="0">
                <a:solidFill>
                  <a:schemeClr val="tx2"/>
                </a:solidFill>
                <a:latin typeface="Times New Roman" pitchFamily="18" charset="0"/>
                <a:cs typeface="Times New Roman" pitchFamily="18" charset="0"/>
              </a:rPr>
              <a:t>goods</a:t>
            </a:r>
          </a:p>
          <a:p>
            <a:pPr lvl="1">
              <a:lnSpc>
                <a:spcPct val="90000"/>
              </a:lnSpc>
              <a:spcAft>
                <a:spcPct val="20000"/>
              </a:spcAft>
            </a:pPr>
            <a:r>
              <a:rPr lang="en-US" b="1" dirty="0">
                <a:solidFill>
                  <a:schemeClr val="tx2"/>
                </a:solidFill>
                <a:latin typeface="Times New Roman" pitchFamily="18" charset="0"/>
                <a:cs typeface="Times New Roman" pitchFamily="18" charset="0"/>
              </a:rPr>
              <a:t>Buyers substitute </a:t>
            </a:r>
            <a:r>
              <a:rPr lang="en-US" b="1" dirty="0" smtClean="0">
                <a:solidFill>
                  <a:schemeClr val="tx2"/>
                </a:solidFill>
                <a:latin typeface="Times New Roman" pitchFamily="18" charset="0"/>
                <a:cs typeface="Times New Roman" pitchFamily="18" charset="0"/>
              </a:rPr>
              <a:t>Jamaican-made </a:t>
            </a:r>
            <a:r>
              <a:rPr lang="en-US" b="1" dirty="0">
                <a:solidFill>
                  <a:schemeClr val="tx2"/>
                </a:solidFill>
                <a:latin typeface="Times New Roman" pitchFamily="18" charset="0"/>
                <a:cs typeface="Times New Roman" pitchFamily="18" charset="0"/>
              </a:rPr>
              <a:t>goods for imports</a:t>
            </a:r>
          </a:p>
          <a:p>
            <a:pPr lvl="1">
              <a:lnSpc>
                <a:spcPct val="90000"/>
              </a:lnSpc>
              <a:spcAft>
                <a:spcPct val="20000"/>
              </a:spcAft>
            </a:pPr>
            <a:r>
              <a:rPr lang="en-US" b="1" dirty="0">
                <a:solidFill>
                  <a:schemeClr val="tx2"/>
                </a:solidFill>
                <a:latin typeface="Times New Roman" pitchFamily="18" charset="0"/>
                <a:cs typeface="Times New Roman" pitchFamily="18" charset="0"/>
              </a:rPr>
              <a:t>Aggregate expenditure on domestic output will rise</a:t>
            </a:r>
          </a:p>
          <a:p>
            <a:pPr lvl="1">
              <a:lnSpc>
                <a:spcPct val="90000"/>
              </a:lnSpc>
              <a:spcAft>
                <a:spcPct val="20000"/>
              </a:spcAft>
            </a:pPr>
            <a:r>
              <a:rPr lang="en-US" b="1" dirty="0">
                <a:solidFill>
                  <a:schemeClr val="tx2"/>
                </a:solidFill>
                <a:latin typeface="Times New Roman" pitchFamily="18" charset="0"/>
                <a:cs typeface="Times New Roman" pitchFamily="18" charset="0"/>
              </a:rPr>
              <a:t>Inventories will fall</a:t>
            </a:r>
          </a:p>
          <a:p>
            <a:pPr lvl="1">
              <a:lnSpc>
                <a:spcPct val="90000"/>
              </a:lnSpc>
              <a:spcAft>
                <a:spcPct val="20000"/>
              </a:spcAft>
            </a:pPr>
            <a:r>
              <a:rPr lang="en-US" b="1" dirty="0">
                <a:solidFill>
                  <a:schemeClr val="tx2"/>
                </a:solidFill>
                <a:latin typeface="Times New Roman" pitchFamily="18" charset="0"/>
                <a:cs typeface="Times New Roman" pitchFamily="18" charset="0"/>
              </a:rPr>
              <a:t>GDP (</a:t>
            </a:r>
            <a:r>
              <a:rPr lang="en-US" b="1" i="1" dirty="0">
                <a:solidFill>
                  <a:schemeClr val="tx2"/>
                </a:solidFill>
                <a:latin typeface="Times New Roman" pitchFamily="18" charset="0"/>
                <a:cs typeface="Times New Roman" pitchFamily="18" charset="0"/>
              </a:rPr>
              <a:t>Y</a:t>
            </a:r>
            <a:r>
              <a:rPr lang="en-US" b="1" dirty="0">
                <a:solidFill>
                  <a:schemeClr val="tx2"/>
                </a:solidFill>
                <a:latin typeface="Times New Roman" pitchFamily="18" charset="0"/>
                <a:cs typeface="Times New Roman" pitchFamily="18" charset="0"/>
              </a:rPr>
              <a:t>) will increase</a:t>
            </a:r>
          </a:p>
        </p:txBody>
      </p:sp>
    </p:spTree>
    <p:extLst>
      <p:ext uri="{BB962C8B-B14F-4D97-AF65-F5344CB8AC3E}">
        <p14:creationId xmlns="" xmlns:p14="http://schemas.microsoft.com/office/powerpoint/2010/main" val="27556759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wipe(left)">
                                      <p:cBhvr>
                                        <p:cTn id="7" dur="500"/>
                                        <p:tgtEl>
                                          <p:spTgt spid="60419">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animEffect transition="in" filter="wipe(left)">
                                      <p:cBhvr>
                                        <p:cTn id="11" dur="500"/>
                                        <p:tgtEl>
                                          <p:spTgt spid="60419">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animEffect transition="in" filter="wipe(left)">
                                      <p:cBhvr>
                                        <p:cTn id="15" dur="500"/>
                                        <p:tgtEl>
                                          <p:spTgt spid="60419">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animEffect transition="in" filter="wipe(left)">
                                      <p:cBhvr>
                                        <p:cTn id="19" dur="500"/>
                                        <p:tgtEl>
                                          <p:spTgt spid="60419">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0419">
                                            <p:txEl>
                                              <p:pRg st="4" end="4"/>
                                            </p:txEl>
                                          </p:spTgt>
                                        </p:tgtEl>
                                        <p:attrNameLst>
                                          <p:attrName>style.visibility</p:attrName>
                                        </p:attrNameLst>
                                      </p:cBhvr>
                                      <p:to>
                                        <p:strVal val="visible"/>
                                      </p:to>
                                    </p:set>
                                    <p:animEffect transition="in" filter="wipe(left)">
                                      <p:cBhvr>
                                        <p:cTn id="23" dur="500"/>
                                        <p:tgtEl>
                                          <p:spTgt spid="60419">
                                            <p:txEl>
                                              <p:pRg st="4" end="4"/>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60419">
                                            <p:txEl>
                                              <p:pRg st="5" end="5"/>
                                            </p:txEl>
                                          </p:spTgt>
                                        </p:tgtEl>
                                        <p:attrNameLst>
                                          <p:attrName>style.visibility</p:attrName>
                                        </p:attrNameLst>
                                      </p:cBhvr>
                                      <p:to>
                                        <p:strVal val="visible"/>
                                      </p:to>
                                    </p:set>
                                    <p:animEffect transition="in" filter="wipe(left)">
                                      <p:cBhvr>
                                        <p:cTn id="27" dur="500"/>
                                        <p:tgtEl>
                                          <p:spTgt spid="604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239123C6-D404-45BF-8405-007F32425823}" type="slidenum">
              <a:rPr lang="en-US"/>
              <a:pPr/>
              <a:t>25</a:t>
            </a:fld>
            <a:r>
              <a:rPr lang="en-US"/>
              <a:t> of 53</a:t>
            </a:r>
          </a:p>
        </p:txBody>
      </p:sp>
      <p:sp>
        <p:nvSpPr>
          <p:cNvPr id="61442" name="Rectangle 2"/>
          <p:cNvSpPr>
            <a:spLocks noGrp="1" noChangeArrowheads="1"/>
          </p:cNvSpPr>
          <p:nvPr>
            <p:ph type="title"/>
          </p:nvPr>
        </p:nvSpPr>
        <p:spPr/>
        <p:txBody>
          <a:bodyPr>
            <a:normAutofit fontScale="90000"/>
          </a:bodyPr>
          <a:lstStyle/>
          <a:p>
            <a:pPr algn="l"/>
            <a:r>
              <a:rPr lang="en-US" b="1" dirty="0">
                <a:solidFill>
                  <a:srgbClr val="FF0000"/>
                </a:solidFill>
                <a:latin typeface="Times New Roman" pitchFamily="18" charset="0"/>
                <a:cs typeface="Times New Roman" pitchFamily="18" charset="0"/>
              </a:rPr>
              <a:t>Exchange Rates and the </a:t>
            </a:r>
            <a:br>
              <a:rPr lang="en-US" b="1" dirty="0">
                <a:solidFill>
                  <a:srgbClr val="FF0000"/>
                </a:solidFill>
                <a:latin typeface="Times New Roman" pitchFamily="18" charset="0"/>
                <a:cs typeface="Times New Roman" pitchFamily="18" charset="0"/>
              </a:rPr>
            </a:br>
            <a:r>
              <a:rPr lang="en-US" b="1" dirty="0">
                <a:solidFill>
                  <a:srgbClr val="FF0000"/>
                </a:solidFill>
                <a:latin typeface="Times New Roman" pitchFamily="18" charset="0"/>
                <a:cs typeface="Times New Roman" pitchFamily="18" charset="0"/>
              </a:rPr>
              <a:t>Balance of Trade:  The J Curve</a:t>
            </a:r>
          </a:p>
        </p:txBody>
      </p:sp>
      <p:sp>
        <p:nvSpPr>
          <p:cNvPr id="61443" name="Rectangle 3"/>
          <p:cNvSpPr>
            <a:spLocks noGrp="1" noChangeArrowheads="1"/>
          </p:cNvSpPr>
          <p:nvPr>
            <p:ph type="body" idx="1"/>
          </p:nvPr>
        </p:nvSpPr>
        <p:spPr>
          <a:xfrm>
            <a:off x="1371600" y="1828800"/>
            <a:ext cx="7010400" cy="1828800"/>
          </a:xfrm>
        </p:spPr>
        <p:txBody>
          <a:bodyPr/>
          <a:lstStyle/>
          <a:p>
            <a:r>
              <a:rPr lang="en-US" b="1" dirty="0">
                <a:solidFill>
                  <a:schemeClr val="tx2"/>
                </a:solidFill>
                <a:latin typeface="Times New Roman" pitchFamily="18" charset="0"/>
                <a:cs typeface="Times New Roman" pitchFamily="18" charset="0"/>
              </a:rPr>
              <a:t>The balance of trade is equal to export revenue minus import costs:</a:t>
            </a:r>
          </a:p>
        </p:txBody>
      </p:sp>
      <p:sp>
        <p:nvSpPr>
          <p:cNvPr id="61446" name="Rectangle 6"/>
          <p:cNvSpPr>
            <a:spLocks noChangeArrowheads="1"/>
          </p:cNvSpPr>
          <p:nvPr/>
        </p:nvSpPr>
        <p:spPr bwMode="auto">
          <a:xfrm>
            <a:off x="762000" y="2819400"/>
            <a:ext cx="76200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marL="342900" indent="-342900">
              <a:spcBef>
                <a:spcPct val="15000"/>
              </a:spcBef>
              <a:spcAft>
                <a:spcPct val="15000"/>
              </a:spcAft>
            </a:pPr>
            <a:r>
              <a:rPr lang="en-US" sz="2400" b="1" dirty="0">
                <a:solidFill>
                  <a:schemeClr val="tx2"/>
                </a:solidFill>
                <a:latin typeface="Times New Roman" pitchFamily="18" charset="0"/>
                <a:cs typeface="Times New Roman" pitchFamily="18" charset="0"/>
              </a:rPr>
              <a:t>balance of trade = dollar price of exports x quantity of </a:t>
            </a:r>
            <a:r>
              <a:rPr lang="en-US" sz="2400" b="1" dirty="0" smtClean="0">
                <a:solidFill>
                  <a:schemeClr val="tx2"/>
                </a:solidFill>
                <a:latin typeface="Times New Roman" pitchFamily="18" charset="0"/>
                <a:cs typeface="Times New Roman" pitchFamily="18" charset="0"/>
              </a:rPr>
              <a:t>exports </a:t>
            </a:r>
            <a:r>
              <a:rPr lang="en-US" sz="2400" b="1" dirty="0" smtClean="0">
                <a:solidFill>
                  <a:schemeClr val="tx2"/>
                </a:solidFill>
                <a:latin typeface="Times New Roman" pitchFamily="18" charset="0"/>
                <a:cs typeface="Times New Roman" pitchFamily="18" charset="0"/>
                <a:sym typeface="Symbol" pitchFamily="18" charset="2"/>
              </a:rPr>
              <a:t> </a:t>
            </a:r>
            <a:r>
              <a:rPr lang="en-US" sz="2400" b="1" dirty="0">
                <a:solidFill>
                  <a:schemeClr val="tx2"/>
                </a:solidFill>
                <a:latin typeface="Times New Roman" pitchFamily="18" charset="0"/>
                <a:cs typeface="Times New Roman" pitchFamily="18" charset="0"/>
                <a:sym typeface="Symbol" pitchFamily="18" charset="2"/>
              </a:rPr>
              <a:t>dollar price of imports x quantity of imports</a:t>
            </a:r>
          </a:p>
        </p:txBody>
      </p:sp>
      <p:sp>
        <p:nvSpPr>
          <p:cNvPr id="61449" name="Rectangle 9"/>
          <p:cNvSpPr>
            <a:spLocks noChangeArrowheads="1"/>
          </p:cNvSpPr>
          <p:nvPr/>
        </p:nvSpPr>
        <p:spPr bwMode="auto">
          <a:xfrm>
            <a:off x="914400" y="4114800"/>
            <a:ext cx="7391400" cy="2133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marL="342900" indent="-342900">
              <a:spcBef>
                <a:spcPct val="15000"/>
              </a:spcBef>
              <a:spcAft>
                <a:spcPct val="15000"/>
              </a:spcAft>
              <a:buFontTx/>
              <a:buChar char="•"/>
            </a:pPr>
            <a:r>
              <a:rPr lang="en-US" sz="2800" b="1" dirty="0">
                <a:solidFill>
                  <a:schemeClr val="tx2"/>
                </a:solidFill>
                <a:latin typeface="Times New Roman" pitchFamily="18" charset="0"/>
                <a:cs typeface="Times New Roman" pitchFamily="18" charset="0"/>
                <a:sym typeface="Symbol" pitchFamily="18" charset="2"/>
              </a:rPr>
              <a:t>According to the </a:t>
            </a:r>
            <a:r>
              <a:rPr lang="en-US" sz="2800" b="1" i="1" dirty="0">
                <a:solidFill>
                  <a:schemeClr val="tx2"/>
                </a:solidFill>
                <a:latin typeface="Times New Roman" pitchFamily="18" charset="0"/>
                <a:cs typeface="Times New Roman" pitchFamily="18" charset="0"/>
                <a:sym typeface="Symbol" pitchFamily="18" charset="2"/>
              </a:rPr>
              <a:t>J-curve effect</a:t>
            </a:r>
            <a:r>
              <a:rPr lang="en-US" sz="2800" b="1" dirty="0">
                <a:solidFill>
                  <a:schemeClr val="tx2"/>
                </a:solidFill>
                <a:latin typeface="Times New Roman" pitchFamily="18" charset="0"/>
                <a:cs typeface="Times New Roman" pitchFamily="18" charset="0"/>
                <a:sym typeface="Symbol" pitchFamily="18" charset="2"/>
              </a:rPr>
              <a:t>, the balance of trade gets worse before it gets better following a currency depreciation.</a:t>
            </a:r>
          </a:p>
        </p:txBody>
      </p:sp>
    </p:spTree>
    <p:extLst>
      <p:ext uri="{BB962C8B-B14F-4D97-AF65-F5344CB8AC3E}">
        <p14:creationId xmlns="" xmlns:p14="http://schemas.microsoft.com/office/powerpoint/2010/main" val="18375078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wipe(left)">
                                      <p:cBhvr>
                                        <p:cTn id="7" dur="500"/>
                                        <p:tgtEl>
                                          <p:spTgt spid="61443">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1446"/>
                                        </p:tgtEl>
                                        <p:attrNameLst>
                                          <p:attrName>style.visibility</p:attrName>
                                        </p:attrNameLst>
                                      </p:cBhvr>
                                      <p:to>
                                        <p:strVal val="visible"/>
                                      </p:to>
                                    </p:set>
                                    <p:animEffect transition="in" filter="wipe(left)">
                                      <p:cBhvr>
                                        <p:cTn id="11" dur="500"/>
                                        <p:tgtEl>
                                          <p:spTgt spid="61446"/>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1449"/>
                                        </p:tgtEl>
                                        <p:attrNameLst>
                                          <p:attrName>style.visibility</p:attrName>
                                        </p:attrNameLst>
                                      </p:cBhvr>
                                      <p:to>
                                        <p:strVal val="visible"/>
                                      </p:to>
                                    </p:set>
                                    <p:animEffect transition="in" filter="wipe(left)">
                                      <p:cBhvr>
                                        <p:cTn id="15" dur="500"/>
                                        <p:tgtEl>
                                          <p:spTgt spid="614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P spid="61446" grpId="0" autoUpdateAnimBg="0"/>
      <p:bldP spid="61449"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18BEE8F3-9904-49F2-BC4F-9BBFA9451DEF}" type="slidenum">
              <a:rPr lang="en-US"/>
              <a:pPr/>
              <a:t>26</a:t>
            </a:fld>
            <a:r>
              <a:rPr lang="en-US"/>
              <a:t> of 53</a:t>
            </a:r>
          </a:p>
        </p:txBody>
      </p:sp>
      <p:sp>
        <p:nvSpPr>
          <p:cNvPr id="99330" name="Rectangle 2"/>
          <p:cNvSpPr>
            <a:spLocks noGrp="1" noChangeArrowheads="1"/>
          </p:cNvSpPr>
          <p:nvPr>
            <p:ph type="title"/>
          </p:nvPr>
        </p:nvSpPr>
        <p:spPr/>
        <p:txBody>
          <a:bodyPr>
            <a:normAutofit fontScale="90000"/>
          </a:bodyPr>
          <a:lstStyle/>
          <a:p>
            <a:pPr algn="l"/>
            <a:r>
              <a:rPr lang="en-US" b="1" dirty="0">
                <a:solidFill>
                  <a:srgbClr val="C00000"/>
                </a:solidFill>
                <a:latin typeface="Times New Roman" pitchFamily="18" charset="0"/>
                <a:cs typeface="Times New Roman" pitchFamily="18" charset="0"/>
              </a:rPr>
              <a:t>Exchange Rates and the </a:t>
            </a:r>
            <a:br>
              <a:rPr lang="en-US" b="1" dirty="0">
                <a:solidFill>
                  <a:srgbClr val="C00000"/>
                </a:solidFill>
                <a:latin typeface="Times New Roman" pitchFamily="18" charset="0"/>
                <a:cs typeface="Times New Roman" pitchFamily="18" charset="0"/>
              </a:rPr>
            </a:br>
            <a:r>
              <a:rPr lang="en-US" b="1" dirty="0">
                <a:solidFill>
                  <a:srgbClr val="C00000"/>
                </a:solidFill>
                <a:latin typeface="Times New Roman" pitchFamily="18" charset="0"/>
                <a:cs typeface="Times New Roman" pitchFamily="18" charset="0"/>
              </a:rPr>
              <a:t>Balance of Trade:  The J Curve</a:t>
            </a:r>
          </a:p>
        </p:txBody>
      </p:sp>
      <p:pic>
        <p:nvPicPr>
          <p:cNvPr id="99332" name="Picture 4" descr="fig31-7-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9600" y="1828800"/>
            <a:ext cx="3635375" cy="3692525"/>
          </a:xfrm>
          <a:prstGeom prst="rect">
            <a:avLst/>
          </a:prstGeom>
          <a:noFill/>
          <a:extLst>
            <a:ext uri="{909E8E84-426E-40DD-AFC4-6F175D3DCCD1}">
              <a14:hiddenFill xmlns="" xmlns:a14="http://schemas.microsoft.com/office/drawing/2010/main">
                <a:solidFill>
                  <a:srgbClr val="FFFFFF"/>
                </a:solidFill>
              </a14:hiddenFill>
            </a:ext>
          </a:extLst>
        </p:spPr>
      </p:pic>
      <p:pic>
        <p:nvPicPr>
          <p:cNvPr id="99333" name="Picture 5" descr="fig31-7"/>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9600" y="1828800"/>
            <a:ext cx="3635375" cy="3692525"/>
          </a:xfrm>
          <a:prstGeom prst="rect">
            <a:avLst/>
          </a:prstGeom>
          <a:noFill/>
          <a:extLst>
            <a:ext uri="{909E8E84-426E-40DD-AFC4-6F175D3DCCD1}">
              <a14:hiddenFill xmlns="" xmlns:a14="http://schemas.microsoft.com/office/drawing/2010/main">
                <a:solidFill>
                  <a:srgbClr val="FFFFFF"/>
                </a:solidFill>
              </a14:hiddenFill>
            </a:ext>
          </a:extLst>
        </p:spPr>
      </p:pic>
      <p:sp>
        <p:nvSpPr>
          <p:cNvPr id="99335" name="Rectangle 7"/>
          <p:cNvSpPr>
            <a:spLocks noChangeArrowheads="1"/>
          </p:cNvSpPr>
          <p:nvPr/>
        </p:nvSpPr>
        <p:spPr bwMode="auto">
          <a:xfrm>
            <a:off x="4343400" y="3810000"/>
            <a:ext cx="4572000" cy="2209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marL="342900" indent="-342900">
              <a:spcBef>
                <a:spcPct val="15000"/>
              </a:spcBef>
              <a:spcAft>
                <a:spcPct val="15000"/>
              </a:spcAft>
              <a:buFontTx/>
              <a:buChar char="•"/>
            </a:pPr>
            <a:r>
              <a:rPr lang="en-US" sz="2400" b="1" dirty="0">
                <a:solidFill>
                  <a:schemeClr val="tx2"/>
                </a:solidFill>
                <a:latin typeface="Times New Roman" pitchFamily="18" charset="0"/>
                <a:cs typeface="Times New Roman" pitchFamily="18" charset="0"/>
              </a:rPr>
              <a:t>But when imports and exports have had a time to respond to price changes, the balance of trade improves.</a:t>
            </a:r>
          </a:p>
        </p:txBody>
      </p:sp>
      <p:sp>
        <p:nvSpPr>
          <p:cNvPr id="99336" name="Rectangle 8"/>
          <p:cNvSpPr>
            <a:spLocks noGrp="1" noChangeArrowheads="1"/>
          </p:cNvSpPr>
          <p:nvPr>
            <p:ph type="body" idx="1"/>
          </p:nvPr>
        </p:nvSpPr>
        <p:spPr>
          <a:xfrm>
            <a:off x="4244975" y="1828800"/>
            <a:ext cx="4746625" cy="1981200"/>
          </a:xfrm>
        </p:spPr>
        <p:txBody>
          <a:bodyPr/>
          <a:lstStyle/>
          <a:p>
            <a:pPr>
              <a:spcBef>
                <a:spcPct val="15000"/>
              </a:spcBef>
              <a:spcAft>
                <a:spcPct val="15000"/>
              </a:spcAft>
            </a:pPr>
            <a:r>
              <a:rPr lang="en-US" sz="2400" b="1" dirty="0">
                <a:solidFill>
                  <a:schemeClr val="tx2"/>
                </a:solidFill>
                <a:latin typeface="Times New Roman" pitchFamily="18" charset="0"/>
                <a:cs typeface="Times New Roman" pitchFamily="18" charset="0"/>
              </a:rPr>
              <a:t>Initially, the negative effect on the price of imports may dominate the positive effects of an increase in exports and a decrease in imports.</a:t>
            </a:r>
          </a:p>
        </p:txBody>
      </p:sp>
    </p:spTree>
    <p:extLst>
      <p:ext uri="{BB962C8B-B14F-4D97-AF65-F5344CB8AC3E}">
        <p14:creationId xmlns="" xmlns:p14="http://schemas.microsoft.com/office/powerpoint/2010/main" val="3881485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99332"/>
                                        </p:tgtEl>
                                        <p:attrNameLst>
                                          <p:attrName>style.visibility</p:attrName>
                                        </p:attrNameLst>
                                      </p:cBhvr>
                                      <p:to>
                                        <p:strVal val="visible"/>
                                      </p:to>
                                    </p:set>
                                    <p:animEffect transition="in" filter="box(out)">
                                      <p:cBhvr>
                                        <p:cTn id="7" dur="500"/>
                                        <p:tgtEl>
                                          <p:spTgt spid="9933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9336">
                                            <p:txEl>
                                              <p:pRg st="0" end="0"/>
                                            </p:txEl>
                                          </p:spTgt>
                                        </p:tgtEl>
                                        <p:attrNameLst>
                                          <p:attrName>style.visibility</p:attrName>
                                        </p:attrNameLst>
                                      </p:cBhvr>
                                      <p:to>
                                        <p:strVal val="visible"/>
                                      </p:to>
                                    </p:set>
                                    <p:animEffect transition="in" filter="wipe(left)">
                                      <p:cBhvr>
                                        <p:cTn id="11" dur="500"/>
                                        <p:tgtEl>
                                          <p:spTgt spid="99336">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9335"/>
                                        </p:tgtEl>
                                        <p:attrNameLst>
                                          <p:attrName>style.visibility</p:attrName>
                                        </p:attrNameLst>
                                      </p:cBhvr>
                                      <p:to>
                                        <p:strVal val="visible"/>
                                      </p:to>
                                    </p:set>
                                    <p:animEffect transition="in" filter="wipe(left)">
                                      <p:cBhvr>
                                        <p:cTn id="15" dur="500"/>
                                        <p:tgtEl>
                                          <p:spTgt spid="99335"/>
                                        </p:tgtEl>
                                      </p:cBhvr>
                                    </p:animEffect>
                                  </p:childTnLst>
                                </p:cTn>
                              </p:par>
                            </p:childTnLst>
                          </p:cTn>
                        </p:par>
                        <p:par>
                          <p:cTn id="16" fill="hold" nodeType="afterGroup">
                            <p:stCondLst>
                              <p:cond delay="1500"/>
                            </p:stCondLst>
                            <p:childTnLst>
                              <p:par>
                                <p:cTn id="17" presetID="4" presetClass="entr" presetSubtype="32" fill="hold" nodeType="afterEffect">
                                  <p:stCondLst>
                                    <p:cond delay="0"/>
                                  </p:stCondLst>
                                  <p:childTnLst>
                                    <p:set>
                                      <p:cBhvr>
                                        <p:cTn id="18" dur="1" fill="hold">
                                          <p:stCondLst>
                                            <p:cond delay="0"/>
                                          </p:stCondLst>
                                        </p:cTn>
                                        <p:tgtEl>
                                          <p:spTgt spid="99333"/>
                                        </p:tgtEl>
                                        <p:attrNameLst>
                                          <p:attrName>style.visibility</p:attrName>
                                        </p:attrNameLst>
                                      </p:cBhvr>
                                      <p:to>
                                        <p:strVal val="visible"/>
                                      </p:to>
                                    </p:set>
                                    <p:animEffect transition="in" filter="box(out)">
                                      <p:cBhvr>
                                        <p:cTn id="19" dur="500"/>
                                        <p:tgtEl>
                                          <p:spTgt spid="993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5" grpId="0" autoUpdateAnimBg="0"/>
      <p:bldP spid="99336"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E6F7EED-B4FB-4A54-A3C4-9C5EC4838CC3}" type="slidenum">
              <a:rPr lang="en-US"/>
              <a:pPr/>
              <a:t>27</a:t>
            </a:fld>
            <a:r>
              <a:rPr lang="en-US"/>
              <a:t> of 53</a:t>
            </a:r>
          </a:p>
        </p:txBody>
      </p:sp>
      <p:sp>
        <p:nvSpPr>
          <p:cNvPr id="62466" name="Rectangle 2"/>
          <p:cNvSpPr>
            <a:spLocks noGrp="1" noChangeArrowheads="1"/>
          </p:cNvSpPr>
          <p:nvPr>
            <p:ph type="title"/>
          </p:nvPr>
        </p:nvSpPr>
        <p:spPr/>
        <p:txBody>
          <a:bodyPr/>
          <a:lstStyle/>
          <a:p>
            <a:pPr algn="l"/>
            <a:r>
              <a:rPr lang="en-US" b="1" dirty="0">
                <a:solidFill>
                  <a:srgbClr val="FF0000"/>
                </a:solidFill>
              </a:rPr>
              <a:t>Exchange Rates and Prices</a:t>
            </a:r>
          </a:p>
        </p:txBody>
      </p:sp>
      <p:sp>
        <p:nvSpPr>
          <p:cNvPr id="62467" name="Rectangle 3"/>
          <p:cNvSpPr>
            <a:spLocks noGrp="1" noChangeArrowheads="1"/>
          </p:cNvSpPr>
          <p:nvPr>
            <p:ph type="body" idx="1"/>
          </p:nvPr>
        </p:nvSpPr>
        <p:spPr>
          <a:xfrm>
            <a:off x="685800" y="1828800"/>
            <a:ext cx="7086600" cy="4876800"/>
          </a:xfrm>
        </p:spPr>
        <p:txBody>
          <a:bodyPr>
            <a:normAutofit/>
          </a:bodyPr>
          <a:lstStyle/>
          <a:p>
            <a:pPr>
              <a:spcBef>
                <a:spcPct val="20000"/>
              </a:spcBef>
              <a:spcAft>
                <a:spcPct val="20000"/>
              </a:spcAft>
            </a:pPr>
            <a:r>
              <a:rPr lang="en-US" sz="2400" b="1" dirty="0">
                <a:solidFill>
                  <a:schemeClr val="tx2"/>
                </a:solidFill>
                <a:latin typeface="Times New Roman" pitchFamily="18" charset="0"/>
                <a:cs typeface="Times New Roman" pitchFamily="18" charset="0"/>
              </a:rPr>
              <a:t>Depreciation of a country’s currency tends to increase the price level.</a:t>
            </a:r>
          </a:p>
          <a:p>
            <a:pPr lvl="1">
              <a:spcAft>
                <a:spcPct val="20000"/>
              </a:spcAft>
            </a:pPr>
            <a:r>
              <a:rPr lang="en-US" sz="2400" b="1" dirty="0">
                <a:solidFill>
                  <a:schemeClr val="tx2"/>
                </a:solidFill>
                <a:latin typeface="Times New Roman" pitchFamily="18" charset="0"/>
                <a:cs typeface="Times New Roman" pitchFamily="18" charset="0"/>
              </a:rPr>
              <a:t>Export demand rises.</a:t>
            </a:r>
          </a:p>
          <a:p>
            <a:pPr lvl="1">
              <a:spcAft>
                <a:spcPct val="20000"/>
              </a:spcAft>
            </a:pPr>
            <a:r>
              <a:rPr lang="en-US" sz="2400" b="1" dirty="0">
                <a:solidFill>
                  <a:schemeClr val="tx2"/>
                </a:solidFill>
                <a:latin typeface="Times New Roman" pitchFamily="18" charset="0"/>
                <a:cs typeface="Times New Roman" pitchFamily="18" charset="0"/>
              </a:rPr>
              <a:t>Domestic buyers substitute domestic products for the now more expensive imports.</a:t>
            </a:r>
          </a:p>
          <a:p>
            <a:pPr lvl="1">
              <a:spcAft>
                <a:spcPct val="20000"/>
              </a:spcAft>
            </a:pPr>
            <a:r>
              <a:rPr lang="en-US" sz="2400" b="1" dirty="0">
                <a:solidFill>
                  <a:schemeClr val="tx2"/>
                </a:solidFill>
                <a:latin typeface="Times New Roman" pitchFamily="18" charset="0"/>
                <a:cs typeface="Times New Roman" pitchFamily="18" charset="0"/>
              </a:rPr>
              <a:t>If the economy is operating close to capacity, the increase in aggregate demand is likely to result in higher prices.</a:t>
            </a:r>
          </a:p>
          <a:p>
            <a:pPr lvl="1">
              <a:spcAft>
                <a:spcPct val="20000"/>
              </a:spcAft>
            </a:pPr>
            <a:r>
              <a:rPr lang="en-US" sz="2400" b="1" dirty="0">
                <a:solidFill>
                  <a:schemeClr val="tx2"/>
                </a:solidFill>
                <a:latin typeface="Times New Roman" pitchFamily="18" charset="0"/>
                <a:cs typeface="Times New Roman" pitchFamily="18" charset="0"/>
              </a:rPr>
              <a:t>If import prices rise, costs may rise for business firms, shifting the AS curve to the left.</a:t>
            </a:r>
          </a:p>
        </p:txBody>
      </p:sp>
    </p:spTree>
    <p:extLst>
      <p:ext uri="{BB962C8B-B14F-4D97-AF65-F5344CB8AC3E}">
        <p14:creationId xmlns="" xmlns:p14="http://schemas.microsoft.com/office/powerpoint/2010/main" val="6635596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wipe(left)">
                                      <p:cBhvr>
                                        <p:cTn id="7" dur="500"/>
                                        <p:tgtEl>
                                          <p:spTgt spid="62467">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animEffect transition="in" filter="wipe(left)">
                                      <p:cBhvr>
                                        <p:cTn id="11" dur="500"/>
                                        <p:tgtEl>
                                          <p:spTgt spid="62467">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animEffect transition="in" filter="wipe(left)">
                                      <p:cBhvr>
                                        <p:cTn id="15" dur="500"/>
                                        <p:tgtEl>
                                          <p:spTgt spid="62467">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2467">
                                            <p:txEl>
                                              <p:pRg st="3" end="3"/>
                                            </p:txEl>
                                          </p:spTgt>
                                        </p:tgtEl>
                                        <p:attrNameLst>
                                          <p:attrName>style.visibility</p:attrName>
                                        </p:attrNameLst>
                                      </p:cBhvr>
                                      <p:to>
                                        <p:strVal val="visible"/>
                                      </p:to>
                                    </p:set>
                                    <p:animEffect transition="in" filter="wipe(left)">
                                      <p:cBhvr>
                                        <p:cTn id="19" dur="500"/>
                                        <p:tgtEl>
                                          <p:spTgt spid="62467">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2467">
                                            <p:txEl>
                                              <p:pRg st="4" end="4"/>
                                            </p:txEl>
                                          </p:spTgt>
                                        </p:tgtEl>
                                        <p:attrNameLst>
                                          <p:attrName>style.visibility</p:attrName>
                                        </p:attrNameLst>
                                      </p:cBhvr>
                                      <p:to>
                                        <p:strVal val="visible"/>
                                      </p:to>
                                    </p:set>
                                    <p:animEffect transition="in" filter="wipe(left)">
                                      <p:cBhvr>
                                        <p:cTn id="23" dur="500"/>
                                        <p:tgtEl>
                                          <p:spTgt spid="624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bldLvl="2" autoUpdateAnimBg="0" advAuto="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algn="l"/>
            <a:r>
              <a:rPr lang="en-US" b="1" dirty="0">
                <a:solidFill>
                  <a:srgbClr val="FF0000"/>
                </a:solidFill>
                <a:latin typeface="Times New Roman" pitchFamily="18" charset="0"/>
                <a:cs typeface="Times New Roman" pitchFamily="18" charset="0"/>
              </a:rPr>
              <a:t>Trade and Exchange Rates</a:t>
            </a:r>
            <a:br>
              <a:rPr lang="en-US" b="1" dirty="0">
                <a:solidFill>
                  <a:srgbClr val="FF0000"/>
                </a:solidFill>
                <a:latin typeface="Times New Roman" pitchFamily="18" charset="0"/>
                <a:cs typeface="Times New Roman" pitchFamily="18" charset="0"/>
              </a:rPr>
            </a:br>
            <a:r>
              <a:rPr lang="en-US" b="1" dirty="0">
                <a:solidFill>
                  <a:srgbClr val="FF0000"/>
                </a:solidFill>
                <a:latin typeface="Times New Roman" pitchFamily="18" charset="0"/>
                <a:cs typeface="Times New Roman" pitchFamily="18" charset="0"/>
              </a:rPr>
              <a:t>in a Two-Country/Two-Good World</a:t>
            </a:r>
          </a:p>
        </p:txBody>
      </p:sp>
      <p:sp>
        <p:nvSpPr>
          <p:cNvPr id="43113" name="Rectangle 105"/>
          <p:cNvSpPr>
            <a:spLocks noGrp="1" noChangeArrowheads="1"/>
          </p:cNvSpPr>
          <p:nvPr>
            <p:ph type="body" idx="1"/>
          </p:nvPr>
        </p:nvSpPr>
        <p:spPr>
          <a:xfrm>
            <a:off x="1371600" y="5486400"/>
            <a:ext cx="6400800" cy="990600"/>
          </a:xfrm>
        </p:spPr>
        <p:txBody>
          <a:bodyPr/>
          <a:lstStyle/>
          <a:p>
            <a:r>
              <a:rPr lang="en-US" sz="2400" b="1" dirty="0">
                <a:solidFill>
                  <a:schemeClr val="tx2"/>
                </a:solidFill>
                <a:latin typeface="Times New Roman" pitchFamily="18" charset="0"/>
                <a:cs typeface="Times New Roman" pitchFamily="18" charset="0"/>
              </a:rPr>
              <a:t>The option of buying at home or importing will depend on the exchange rate.</a:t>
            </a:r>
          </a:p>
        </p:txBody>
      </p:sp>
      <p:graphicFrame>
        <p:nvGraphicFramePr>
          <p:cNvPr id="43131" name="Group 123"/>
          <p:cNvGraphicFramePr>
            <a:graphicFrameLocks noGrp="1"/>
          </p:cNvGraphicFramePr>
          <p:nvPr/>
        </p:nvGraphicFramePr>
        <p:xfrm>
          <a:off x="1524000" y="2895600"/>
          <a:ext cx="6096000" cy="2443480"/>
        </p:xfrm>
        <a:graphic>
          <a:graphicData uri="http://schemas.openxmlformats.org/drawingml/2006/table">
            <a:tbl>
              <a:tblPr/>
              <a:tblGrid>
                <a:gridCol w="2032000"/>
                <a:gridCol w="2032000"/>
                <a:gridCol w="2032000"/>
              </a:tblGrid>
              <a:tr h="736600">
                <a:tc gridSpan="3">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000" b="1" i="0" u="none" strike="noStrike" cap="none" normalizeH="0" baseline="0" smtClean="0">
                          <a:ln>
                            <a:noFill/>
                          </a:ln>
                          <a:solidFill>
                            <a:schemeClr val="tx1"/>
                          </a:solidFill>
                          <a:effectLst/>
                          <a:latin typeface="Arial" charset="0"/>
                        </a:rPr>
                        <a:t>Domestic Prices of Timber (Per Foot) and Rolled Steel (Per Meter) in the United States and Brazil</a:t>
                      </a:r>
                    </a:p>
                  </a:txBody>
                  <a:tcPr anchor="ctr" horzOverflow="overflow">
                    <a:lnL cap="flat">
                      <a:noFill/>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3399">
                        <a:alpha val="50000"/>
                      </a:srgbClr>
                    </a:solidFill>
                  </a:tcPr>
                </a:tc>
                <a:tc hMerge="1">
                  <a:txBody>
                    <a:bodyPr/>
                    <a:lstStyle/>
                    <a:p>
                      <a:endParaRPr lang="en-US"/>
                    </a:p>
                  </a:txBody>
                  <a:tcPr/>
                </a:tc>
                <a:tc hMerge="1">
                  <a:txBody>
                    <a:bodyPr/>
                    <a:lstStyle/>
                    <a:p>
                      <a:endParaRPr lang="en-US"/>
                    </a:p>
                  </a:txBody>
                  <a:tcPr/>
                </a:tc>
              </a:tr>
              <a:tr h="220663">
                <a:tc row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anchor="ctr" horzOverflow="overflow">
                    <a:lnL cap="flat">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solidFill>
                      <a:srgbClr val="FFFFFF">
                        <a:alpha val="48000"/>
                      </a:srgbClr>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UNITED STATES</a:t>
                      </a:r>
                    </a:p>
                  </a:txBody>
                  <a:tcPr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alpha val="48000"/>
                      </a:srgbClr>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BRAZIL</a:t>
                      </a:r>
                    </a:p>
                  </a:txBody>
                  <a:tcPr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alpha val="48000"/>
                      </a:srgbClr>
                    </a:solidFill>
                  </a:tcPr>
                </a:tc>
              </a:tr>
              <a:tr h="180975">
                <a:tc vMerge="1">
                  <a:txBody>
                    <a:bodyPr/>
                    <a:lstStyle/>
                    <a:p>
                      <a:endParaRPr lang="en-US"/>
                    </a:p>
                  </a:txBody>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cap="flat">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cap="flat">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rgbClr val="333399"/>
                    </a:solidFill>
                  </a:tcPr>
                </a:tc>
              </a:tr>
              <a:tr h="18097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tx1"/>
                          </a:solidFill>
                          <a:effectLst/>
                          <a:latin typeface="Arial" charset="0"/>
                        </a:rPr>
                        <a:t>Timber</a:t>
                      </a:r>
                    </a:p>
                  </a:txBody>
                  <a:tcPr horzOverflow="overflow">
                    <a:lnL cap="flat">
                      <a:noFill/>
                    </a:lnL>
                    <a:lnR cap="flat">
                      <a:noFill/>
                    </a:lnR>
                    <a:lnT>
                      <a:noFill/>
                    </a:lnT>
                    <a:lnB>
                      <a:noFill/>
                    </a:lnB>
                    <a:lnTlToBr>
                      <a:noFill/>
                    </a:lnTlToBr>
                    <a:lnBlToTr>
                      <a:noFill/>
                    </a:lnBlToTr>
                    <a:solidFill>
                      <a:srgbClr val="FFFFFF">
                        <a:alpha val="48000"/>
                      </a:srgbClr>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bg1"/>
                          </a:solidFill>
                          <a:effectLst/>
                          <a:latin typeface="Arial" charset="0"/>
                        </a:rPr>
                        <a:t>$1</a:t>
                      </a:r>
                    </a:p>
                  </a:txBody>
                  <a:tcPr horzOverflow="overflow">
                    <a:lnL cap="flat">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bg1"/>
                          </a:solidFill>
                          <a:effectLst/>
                          <a:latin typeface="Arial" charset="0"/>
                        </a:rPr>
                        <a:t>3 Reals</a:t>
                      </a:r>
                    </a:p>
                  </a:txBody>
                  <a:tcPr horzOverflow="overflow">
                    <a:lnL w="12700" cap="flat" cmpd="sng" algn="ctr">
                      <a:solidFill>
                        <a:schemeClr val="bg1"/>
                      </a:solidFill>
                      <a:prstDash val="solid"/>
                      <a:round/>
                      <a:headEnd type="none" w="med" len="med"/>
                      <a:tailEnd type="none" w="med" len="med"/>
                    </a:lnL>
                    <a:lnR cap="flat">
                      <a:noFill/>
                    </a:lnR>
                    <a:lnT>
                      <a:noFill/>
                    </a:lnT>
                    <a:lnB>
                      <a:noFill/>
                    </a:lnB>
                    <a:lnTlToBr>
                      <a:noFill/>
                    </a:lnTlToBr>
                    <a:lnBlToTr>
                      <a:noFill/>
                    </a:lnBlToTr>
                    <a:solidFill>
                      <a:srgbClr val="333399"/>
                    </a:solidFill>
                  </a:tcPr>
                </a:tc>
              </a:tr>
              <a:tr h="18097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tx1"/>
                          </a:solidFill>
                          <a:effectLst/>
                          <a:latin typeface="Arial" charset="0"/>
                        </a:rPr>
                        <a:t>Rolled steel</a:t>
                      </a:r>
                    </a:p>
                  </a:txBody>
                  <a:tcPr horzOverflow="overflow">
                    <a:lnL cap="flat">
                      <a:noFill/>
                    </a:lnL>
                    <a:lnR cap="flat">
                      <a:noFill/>
                    </a:lnR>
                    <a:lnT>
                      <a:noFill/>
                    </a:lnT>
                    <a:lnB>
                      <a:noFill/>
                    </a:lnB>
                    <a:lnTlToBr>
                      <a:noFill/>
                    </a:lnTlToBr>
                    <a:lnBlToTr>
                      <a:noFill/>
                    </a:lnBlToTr>
                    <a:solidFill>
                      <a:srgbClr val="FFFFFF">
                        <a:alpha val="48000"/>
                      </a:srgbClr>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bg1"/>
                          </a:solidFill>
                          <a:effectLst/>
                          <a:latin typeface="Arial" charset="0"/>
                        </a:rPr>
                        <a:t>$2</a:t>
                      </a:r>
                    </a:p>
                  </a:txBody>
                  <a:tcPr horzOverflow="overflow">
                    <a:lnL cap="flat">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bg1"/>
                          </a:solidFill>
                          <a:effectLst/>
                          <a:latin typeface="Arial" charset="0"/>
                        </a:rPr>
                        <a:t>4 Reals</a:t>
                      </a:r>
                    </a:p>
                  </a:txBody>
                  <a:tcPr horzOverflow="overflow">
                    <a:lnL w="12700" cap="flat" cmpd="sng" algn="ctr">
                      <a:solidFill>
                        <a:schemeClr val="bg1"/>
                      </a:solidFill>
                      <a:prstDash val="solid"/>
                      <a:round/>
                      <a:headEnd type="none" w="med" len="med"/>
                      <a:tailEnd type="none" w="med" len="med"/>
                    </a:lnL>
                    <a:lnR cap="flat">
                      <a:noFill/>
                    </a:lnR>
                    <a:lnT>
                      <a:noFill/>
                    </a:lnT>
                    <a:lnB>
                      <a:noFill/>
                    </a:lnB>
                    <a:lnTlToBr>
                      <a:noFill/>
                    </a:lnTlToBr>
                    <a:lnBlToTr>
                      <a:noFill/>
                    </a:lnBlToTr>
                    <a:solidFill>
                      <a:srgbClr val="333399"/>
                    </a:solidFill>
                  </a:tcPr>
                </a:tc>
              </a:tr>
              <a:tr h="18097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FFFF">
                        <a:alpha val="48000"/>
                      </a:srgbClr>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r>
            </a:tbl>
          </a:graphicData>
        </a:graphic>
      </p:graphicFrame>
      <p:sp>
        <p:nvSpPr>
          <p:cNvPr id="43114" name="Rectangle 106"/>
          <p:cNvSpPr>
            <a:spLocks noChangeArrowheads="1"/>
          </p:cNvSpPr>
          <p:nvPr/>
        </p:nvSpPr>
        <p:spPr bwMode="auto">
          <a:xfrm>
            <a:off x="1371600" y="1828800"/>
            <a:ext cx="6400800" cy="91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marL="342900" indent="-342900">
              <a:spcBef>
                <a:spcPct val="25000"/>
              </a:spcBef>
              <a:spcAft>
                <a:spcPct val="45000"/>
              </a:spcAft>
              <a:buFontTx/>
              <a:buChar char="•"/>
            </a:pPr>
            <a:r>
              <a:rPr lang="en-US" sz="2800" b="1" dirty="0">
                <a:solidFill>
                  <a:schemeClr val="tx2"/>
                </a:solidFill>
                <a:latin typeface="Times New Roman" pitchFamily="18" charset="0"/>
                <a:cs typeface="Times New Roman" pitchFamily="18" charset="0"/>
              </a:rPr>
              <a:t>Exchange rates determine the terms of trade.</a:t>
            </a:r>
          </a:p>
        </p:txBody>
      </p:sp>
    </p:spTree>
    <p:extLst>
      <p:ext uri="{BB962C8B-B14F-4D97-AF65-F5344CB8AC3E}">
        <p14:creationId xmlns="" xmlns:p14="http://schemas.microsoft.com/office/powerpoint/2010/main" val="2467683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114">
                                            <p:txEl>
                                              <p:pRg st="0" end="0"/>
                                            </p:txEl>
                                          </p:spTgt>
                                        </p:tgtEl>
                                        <p:attrNameLst>
                                          <p:attrName>style.visibility</p:attrName>
                                        </p:attrNameLst>
                                      </p:cBhvr>
                                      <p:to>
                                        <p:strVal val="visible"/>
                                      </p:to>
                                    </p:set>
                                    <p:animEffect transition="in" filter="wipe(left)">
                                      <p:cBhvr>
                                        <p:cTn id="7" dur="500"/>
                                        <p:tgtEl>
                                          <p:spTgt spid="43114">
                                            <p:txEl>
                                              <p:pRg st="0" end="0"/>
                                            </p:txEl>
                                          </p:spTgt>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43131"/>
                                        </p:tgtEl>
                                        <p:attrNameLst>
                                          <p:attrName>style.visibility</p:attrName>
                                        </p:attrNameLst>
                                      </p:cBhvr>
                                      <p:to>
                                        <p:strVal val="visible"/>
                                      </p:to>
                                    </p:set>
                                    <p:animEffect transition="in" filter="blinds(horizontal)">
                                      <p:cBhvr>
                                        <p:cTn id="11" dur="500"/>
                                        <p:tgtEl>
                                          <p:spTgt spid="43131"/>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3113">
                                            <p:txEl>
                                              <p:pRg st="0" end="0"/>
                                            </p:txEl>
                                          </p:spTgt>
                                        </p:tgtEl>
                                        <p:attrNameLst>
                                          <p:attrName>style.visibility</p:attrName>
                                        </p:attrNameLst>
                                      </p:cBhvr>
                                      <p:to>
                                        <p:strVal val="visible"/>
                                      </p:to>
                                    </p:set>
                                    <p:animEffect transition="in" filter="wipe(left)">
                                      <p:cBhvr>
                                        <p:cTn id="15" dur="500"/>
                                        <p:tgtEl>
                                          <p:spTgt spid="431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3" grpId="0" build="p" bldLvl="2" autoUpdateAnimBg="0" advAuto="0"/>
      <p:bldP spid="43114" grpId="0" build="p" bldLvl="2" autoUpdateAnimBg="0"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26"/>
          <p:cNvSpPr>
            <a:spLocks noGrp="1" noChangeArrowheads="1"/>
          </p:cNvSpPr>
          <p:nvPr>
            <p:ph type="title"/>
          </p:nvPr>
        </p:nvSpPr>
        <p:spPr/>
        <p:txBody>
          <a:bodyPr>
            <a:normAutofit fontScale="90000"/>
          </a:bodyPr>
          <a:lstStyle/>
          <a:p>
            <a:pPr algn="l"/>
            <a:r>
              <a:rPr lang="en-US" b="1" dirty="0">
                <a:solidFill>
                  <a:srgbClr val="FF0000"/>
                </a:solidFill>
                <a:latin typeface="Times New Roman" pitchFamily="18" charset="0"/>
                <a:cs typeface="Times New Roman" pitchFamily="18" charset="0"/>
              </a:rPr>
              <a:t>Trade and Exchange Rates</a:t>
            </a:r>
            <a:br>
              <a:rPr lang="en-US" b="1" dirty="0">
                <a:solidFill>
                  <a:srgbClr val="FF0000"/>
                </a:solidFill>
                <a:latin typeface="Times New Roman" pitchFamily="18" charset="0"/>
                <a:cs typeface="Times New Roman" pitchFamily="18" charset="0"/>
              </a:rPr>
            </a:br>
            <a:r>
              <a:rPr lang="en-US" b="1" dirty="0">
                <a:solidFill>
                  <a:srgbClr val="FF0000"/>
                </a:solidFill>
                <a:latin typeface="Times New Roman" pitchFamily="18" charset="0"/>
                <a:cs typeface="Times New Roman" pitchFamily="18" charset="0"/>
              </a:rPr>
              <a:t>in a Two-Country/Two-Good World</a:t>
            </a:r>
          </a:p>
        </p:txBody>
      </p:sp>
      <p:graphicFrame>
        <p:nvGraphicFramePr>
          <p:cNvPr id="44289" name="Group 1281"/>
          <p:cNvGraphicFramePr>
            <a:graphicFrameLocks noGrp="1"/>
          </p:cNvGraphicFramePr>
          <p:nvPr/>
        </p:nvGraphicFramePr>
        <p:xfrm>
          <a:off x="914400" y="1828800"/>
          <a:ext cx="7315200" cy="4628198"/>
        </p:xfrm>
        <a:graphic>
          <a:graphicData uri="http://schemas.openxmlformats.org/drawingml/2006/table">
            <a:tbl>
              <a:tblPr/>
              <a:tblGrid>
                <a:gridCol w="1603375"/>
                <a:gridCol w="1139825"/>
                <a:gridCol w="304800"/>
                <a:gridCol w="4267200"/>
              </a:tblGrid>
              <a:tr h="488950">
                <a:tc gridSpan="4">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400" b="1" i="0" u="none" strike="noStrike" cap="none" normalizeH="0" baseline="0" dirty="0" smtClean="0">
                          <a:ln>
                            <a:noFill/>
                          </a:ln>
                          <a:solidFill>
                            <a:schemeClr val="tx1"/>
                          </a:solidFill>
                          <a:effectLst/>
                          <a:latin typeface="Arial" charset="0"/>
                        </a:rPr>
                        <a:t>Trade Flows Determined by Exchange Rates</a:t>
                      </a:r>
                    </a:p>
                  </a:txBody>
                  <a:tcPr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alpha val="5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82600">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EXCHANGE RATE</a:t>
                      </a:r>
                    </a:p>
                  </a:txBody>
                  <a:tcPr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alpha val="48000"/>
                      </a:srgbClr>
                    </a:solidFill>
                  </a:tcPr>
                </a:tc>
                <a:tc gridSpan="2">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PRICE</a:t>
                      </a:r>
                      <a:br>
                        <a:rPr kumimoji="0" lang="en-US" sz="1800" b="1" i="0" u="none" strike="noStrike" cap="none" normalizeH="0" baseline="0" smtClean="0">
                          <a:ln>
                            <a:noFill/>
                          </a:ln>
                          <a:solidFill>
                            <a:schemeClr val="tx1"/>
                          </a:solidFill>
                          <a:effectLst/>
                          <a:latin typeface="Arial" charset="0"/>
                        </a:rPr>
                      </a:br>
                      <a:r>
                        <a:rPr kumimoji="0" lang="en-US" sz="1800" b="1" i="0" u="none" strike="noStrike" cap="none" normalizeH="0" baseline="0" smtClean="0">
                          <a:ln>
                            <a:noFill/>
                          </a:ln>
                          <a:solidFill>
                            <a:schemeClr val="tx1"/>
                          </a:solidFill>
                          <a:effectLst/>
                          <a:latin typeface="Arial" charset="0"/>
                        </a:rPr>
                        <a:t>OF REAL</a:t>
                      </a:r>
                    </a:p>
                  </a:txBody>
                  <a:tcPr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alpha val="48000"/>
                      </a:srgb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RESULT</a:t>
                      </a:r>
                    </a:p>
                  </a:txBody>
                  <a:tcPr anchor="b"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alpha val="48000"/>
                      </a:srgbClr>
                    </a:solidFill>
                  </a:tcPr>
                </a:tc>
              </a:tr>
              <a:tr h="392113">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bg1"/>
                          </a:solidFill>
                          <a:effectLst/>
                          <a:latin typeface="Arial" charset="0"/>
                        </a:rPr>
                        <a:t>$1 = 1 R</a:t>
                      </a:r>
                    </a:p>
                  </a:txBody>
                  <a:tcPr horzOverflow="overflow">
                    <a:lnL cap="flat">
                      <a:noFill/>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bg1"/>
                          </a:solidFill>
                          <a:effectLst/>
                          <a:latin typeface="Arial" charset="0"/>
                        </a:rPr>
                        <a:t>$1.00</a:t>
                      </a:r>
                    </a:p>
                  </a:txBody>
                  <a:tcPr horzOverflow="overflow">
                    <a:lnL w="12700" cap="flat" cmpd="sng" algn="ctr">
                      <a:solidFill>
                        <a:schemeClr val="bg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2400" b="0" i="0" u="none" strike="noStrike" cap="none" normalizeH="0" baseline="0" smtClean="0">
                        <a:ln>
                          <a:noFill/>
                        </a:ln>
                        <a:solidFill>
                          <a:schemeClr val="bg1"/>
                        </a:solidFill>
                        <a:effectLst/>
                        <a:latin typeface="Arial" charset="0"/>
                      </a:endParaRP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000" b="0" i="0" u="none" strike="noStrike" cap="none" normalizeH="0" baseline="0" smtClean="0">
                          <a:ln>
                            <a:noFill/>
                          </a:ln>
                          <a:solidFill>
                            <a:schemeClr val="bg1"/>
                          </a:solidFill>
                          <a:effectLst/>
                          <a:latin typeface="Arial" charset="0"/>
                        </a:rPr>
                        <a:t>Brazil imports timber and steel</a:t>
                      </a:r>
                    </a:p>
                  </a:txBody>
                  <a:tcPr horzOverflow="overflow">
                    <a:lnL w="12700" cap="flat" cmpd="sng" algn="ctr">
                      <a:solidFill>
                        <a:schemeClr val="bg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rgbClr val="333399"/>
                    </a:solidFill>
                  </a:tcPr>
                </a:tc>
              </a:tr>
              <a:tr h="265113">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bg1"/>
                          </a:solidFill>
                          <a:effectLst/>
                          <a:latin typeface="Arial" charset="0"/>
                        </a:rPr>
                        <a:t>$1 = 2 R</a:t>
                      </a:r>
                    </a:p>
                  </a:txBody>
                  <a:tcPr horzOverflow="overflow">
                    <a:lnL cap="flat">
                      <a:noFill/>
                    </a:lnL>
                    <a:lnR w="12700" cap="flat" cmpd="sng" algn="ctr">
                      <a:solidFill>
                        <a:schemeClr val="bg1"/>
                      </a:solidFill>
                      <a:prstDash val="solid"/>
                      <a:round/>
                      <a:headEnd type="none" w="med" len="med"/>
                      <a:tailEnd type="none" w="med" len="med"/>
                    </a:lnR>
                    <a:lnT cap="flat">
                      <a:noFill/>
                    </a:lnT>
                    <a:lnB cap="flat">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bg1"/>
                          </a:solidFill>
                          <a:effectLst/>
                          <a:latin typeface="Arial" charset="0"/>
                        </a:rPr>
                        <a:t>.50</a:t>
                      </a:r>
                    </a:p>
                  </a:txBody>
                  <a:tcPr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2400" b="0" i="0" u="none" strike="noStrike" cap="none" normalizeH="0" baseline="0" smtClean="0">
                        <a:ln>
                          <a:noFill/>
                        </a:ln>
                        <a:solidFill>
                          <a:schemeClr val="bg1"/>
                        </a:solidFill>
                        <a:effectLst/>
                        <a:latin typeface="Arial" charset="0"/>
                      </a:endParaRPr>
                    </a:p>
                  </a:txBody>
                  <a:tcPr horzOverflow="overflow">
                    <a:lnL>
                      <a:noFill/>
                    </a:lnL>
                    <a:lnR w="12700" cap="flat" cmpd="sng" algn="ctr">
                      <a:solidFill>
                        <a:schemeClr val="bg1"/>
                      </a:solidFill>
                      <a:prstDash val="solid"/>
                      <a:round/>
                      <a:headEnd type="none" w="med" len="med"/>
                      <a:tailEnd type="none" w="med" len="med"/>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000" b="0" i="0" u="none" strike="noStrike" cap="none" normalizeH="0" baseline="0" smtClean="0">
                          <a:ln>
                            <a:noFill/>
                          </a:ln>
                          <a:solidFill>
                            <a:schemeClr val="bg1"/>
                          </a:solidFill>
                          <a:effectLst/>
                          <a:latin typeface="Arial" charset="0"/>
                        </a:rPr>
                        <a:t>Brazil imports timber</a:t>
                      </a:r>
                    </a:p>
                  </a:txBody>
                  <a:tcPr horzOverflow="overflow">
                    <a:lnL w="12700" cap="flat" cmpd="sng" algn="ctr">
                      <a:solidFill>
                        <a:schemeClr val="bg1"/>
                      </a:solidFill>
                      <a:prstDash val="solid"/>
                      <a:round/>
                      <a:headEnd type="none" w="med" len="med"/>
                      <a:tailEnd type="none" w="med" len="med"/>
                    </a:lnL>
                    <a:lnR cap="flat">
                      <a:noFill/>
                    </a:lnR>
                    <a:lnT>
                      <a:noFill/>
                    </a:lnT>
                    <a:lnB>
                      <a:noFill/>
                    </a:lnB>
                    <a:lnTlToBr>
                      <a:noFill/>
                    </a:lnTlToBr>
                    <a:lnBlToTr>
                      <a:noFill/>
                    </a:lnBlToTr>
                    <a:solidFill>
                      <a:srgbClr val="333399"/>
                    </a:solidFill>
                  </a:tcPr>
                </a:tc>
              </a:tr>
              <a:tr h="508000">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bg1"/>
                          </a:solidFill>
                          <a:effectLst/>
                          <a:latin typeface="Arial" charset="0"/>
                        </a:rPr>
                        <a:t>$1 = 2.1 R</a:t>
                      </a:r>
                    </a:p>
                  </a:txBody>
                  <a:tcPr horzOverflow="overflow">
                    <a:lnL cap="flat">
                      <a:noFill/>
                    </a:lnL>
                    <a:lnR w="12700" cap="flat" cmpd="sng" algn="ctr">
                      <a:solidFill>
                        <a:schemeClr val="bg1"/>
                      </a:solidFill>
                      <a:prstDash val="solid"/>
                      <a:round/>
                      <a:headEnd type="none" w="med" len="med"/>
                      <a:tailEnd type="none" w="med" len="med"/>
                    </a:lnR>
                    <a:lnT cap="flat">
                      <a:noFill/>
                    </a:lnT>
                    <a:lnB cap="flat">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bg1"/>
                          </a:solidFill>
                          <a:effectLst/>
                          <a:latin typeface="Arial" charset="0"/>
                        </a:rPr>
                        <a:t>.48</a:t>
                      </a:r>
                    </a:p>
                  </a:txBody>
                  <a:tcPr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2400" b="0" i="0" u="none" strike="noStrike" cap="none" normalizeH="0" baseline="0" smtClean="0">
                        <a:ln>
                          <a:noFill/>
                        </a:ln>
                        <a:solidFill>
                          <a:schemeClr val="bg1"/>
                        </a:solidFill>
                        <a:effectLst/>
                        <a:latin typeface="Arial" charset="0"/>
                      </a:endParaRPr>
                    </a:p>
                  </a:txBody>
                  <a:tcPr horzOverflow="overflow">
                    <a:lnL>
                      <a:noFill/>
                    </a:lnL>
                    <a:lnR w="12700" cap="flat" cmpd="sng" algn="ctr">
                      <a:solidFill>
                        <a:schemeClr val="bg1"/>
                      </a:solidFill>
                      <a:prstDash val="solid"/>
                      <a:round/>
                      <a:headEnd type="none" w="med" len="med"/>
                      <a:tailEnd type="none" w="med" len="med"/>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000" b="0" i="0" u="none" strike="noStrike" cap="none" normalizeH="0" baseline="0" dirty="0" smtClean="0">
                          <a:ln>
                            <a:noFill/>
                          </a:ln>
                          <a:solidFill>
                            <a:schemeClr val="bg1"/>
                          </a:solidFill>
                          <a:effectLst/>
                          <a:latin typeface="Arial" charset="0"/>
                        </a:rPr>
                        <a:t>Brazil imports timber; United States imports steel</a:t>
                      </a:r>
                    </a:p>
                  </a:txBody>
                  <a:tcPr horzOverflow="overflow">
                    <a:lnL w="12700" cap="flat" cmpd="sng" algn="ctr">
                      <a:solidFill>
                        <a:schemeClr val="bg1"/>
                      </a:solidFill>
                      <a:prstDash val="solid"/>
                      <a:round/>
                      <a:headEnd type="none" w="med" len="med"/>
                      <a:tailEnd type="none" w="med" len="med"/>
                    </a:lnL>
                    <a:lnR cap="flat">
                      <a:noFill/>
                    </a:lnR>
                    <a:lnT>
                      <a:noFill/>
                    </a:lnT>
                    <a:lnB>
                      <a:noFill/>
                    </a:lnB>
                    <a:lnTlToBr>
                      <a:noFill/>
                    </a:lnTlToBr>
                    <a:lnBlToTr>
                      <a:noFill/>
                    </a:lnBlToTr>
                    <a:solidFill>
                      <a:srgbClr val="333399"/>
                    </a:solidFill>
                  </a:tcPr>
                </a:tc>
              </a:tr>
              <a:tr h="609600">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bg1"/>
                          </a:solidFill>
                          <a:effectLst/>
                          <a:latin typeface="Arial" charset="0"/>
                        </a:rPr>
                        <a:t>$1 = 2.9 R</a:t>
                      </a:r>
                    </a:p>
                  </a:txBody>
                  <a:tcPr horzOverflow="overflow">
                    <a:lnL cap="flat">
                      <a:noFill/>
                    </a:lnL>
                    <a:lnR w="12700" cap="flat" cmpd="sng" algn="ctr">
                      <a:solidFill>
                        <a:schemeClr val="bg1"/>
                      </a:solidFill>
                      <a:prstDash val="solid"/>
                      <a:round/>
                      <a:headEnd type="none" w="med" len="med"/>
                      <a:tailEnd type="none" w="med" len="med"/>
                    </a:lnR>
                    <a:lnT cap="flat">
                      <a:noFill/>
                    </a:lnT>
                    <a:lnB cap="flat">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bg1"/>
                          </a:solidFill>
                          <a:effectLst/>
                          <a:latin typeface="Arial" charset="0"/>
                        </a:rPr>
                        <a:t>.34</a:t>
                      </a:r>
                    </a:p>
                  </a:txBody>
                  <a:tcPr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2400" b="0" i="0" u="none" strike="noStrike" cap="none" normalizeH="0" baseline="0" smtClean="0">
                        <a:ln>
                          <a:noFill/>
                        </a:ln>
                        <a:solidFill>
                          <a:schemeClr val="bg1"/>
                        </a:solidFill>
                        <a:effectLst/>
                        <a:latin typeface="Arial" charset="0"/>
                      </a:endParaRPr>
                    </a:p>
                  </a:txBody>
                  <a:tcPr horzOverflow="overflow">
                    <a:lnL>
                      <a:noFill/>
                    </a:lnL>
                    <a:lnR w="12700" cap="flat" cmpd="sng" algn="ctr">
                      <a:solidFill>
                        <a:schemeClr val="bg1"/>
                      </a:solidFill>
                      <a:prstDash val="solid"/>
                      <a:round/>
                      <a:headEnd type="none" w="med" len="med"/>
                      <a:tailEnd type="none" w="med" len="med"/>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000" b="0" i="0" u="none" strike="noStrike" cap="none" normalizeH="0" baseline="0" smtClean="0">
                          <a:ln>
                            <a:noFill/>
                          </a:ln>
                          <a:solidFill>
                            <a:schemeClr val="bg1"/>
                          </a:solidFill>
                          <a:effectLst/>
                          <a:latin typeface="Arial" charset="0"/>
                        </a:rPr>
                        <a:t>Brazil imports timber; United States imports steel</a:t>
                      </a:r>
                    </a:p>
                  </a:txBody>
                  <a:tcPr horzOverflow="overflow">
                    <a:lnL w="12700" cap="flat" cmpd="sng" algn="ctr">
                      <a:solidFill>
                        <a:schemeClr val="bg1"/>
                      </a:solidFill>
                      <a:prstDash val="solid"/>
                      <a:round/>
                      <a:headEnd type="none" w="med" len="med"/>
                      <a:tailEnd type="none" w="med" len="med"/>
                    </a:lnL>
                    <a:lnR cap="flat">
                      <a:noFill/>
                    </a:lnR>
                    <a:lnT>
                      <a:noFill/>
                    </a:lnT>
                    <a:lnB>
                      <a:noFill/>
                    </a:lnB>
                    <a:lnTlToBr>
                      <a:noFill/>
                    </a:lnTlToBr>
                    <a:lnBlToTr>
                      <a:noFill/>
                    </a:lnBlToTr>
                    <a:solidFill>
                      <a:srgbClr val="333399"/>
                    </a:solidFill>
                  </a:tcPr>
                </a:tc>
              </a:tr>
              <a:tr h="214313">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bg1"/>
                          </a:solidFill>
                          <a:effectLst/>
                          <a:latin typeface="Arial" charset="0"/>
                        </a:rPr>
                        <a:t>$1 = 3 R</a:t>
                      </a:r>
                    </a:p>
                  </a:txBody>
                  <a:tcPr horzOverflow="overflow">
                    <a:lnL cap="flat">
                      <a:noFill/>
                    </a:lnL>
                    <a:lnR w="12700" cap="flat" cmpd="sng" algn="ctr">
                      <a:solidFill>
                        <a:schemeClr val="bg1"/>
                      </a:solidFill>
                      <a:prstDash val="solid"/>
                      <a:round/>
                      <a:headEnd type="none" w="med" len="med"/>
                      <a:tailEnd type="none" w="med" len="med"/>
                    </a:lnR>
                    <a:lnT cap="flat">
                      <a:noFill/>
                    </a:lnT>
                    <a:lnB cap="flat">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bg1"/>
                          </a:solidFill>
                          <a:effectLst/>
                          <a:latin typeface="Arial" charset="0"/>
                        </a:rPr>
                        <a:t>.33</a:t>
                      </a:r>
                    </a:p>
                  </a:txBody>
                  <a:tcPr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2400" b="0" i="0" u="none" strike="noStrike" cap="none" normalizeH="0" baseline="0" smtClean="0">
                        <a:ln>
                          <a:noFill/>
                        </a:ln>
                        <a:solidFill>
                          <a:schemeClr val="bg1"/>
                        </a:solidFill>
                        <a:effectLst/>
                        <a:latin typeface="Arial" charset="0"/>
                      </a:endParaRPr>
                    </a:p>
                  </a:txBody>
                  <a:tcPr horzOverflow="overflow">
                    <a:lnL>
                      <a:noFill/>
                    </a:lnL>
                    <a:lnR w="12700" cap="flat" cmpd="sng" algn="ctr">
                      <a:solidFill>
                        <a:schemeClr val="bg1"/>
                      </a:solidFill>
                      <a:prstDash val="solid"/>
                      <a:round/>
                      <a:headEnd type="none" w="med" len="med"/>
                      <a:tailEnd type="none" w="med" len="med"/>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000" b="0" i="0" u="none" strike="noStrike" cap="none" normalizeH="0" baseline="0" smtClean="0">
                          <a:ln>
                            <a:noFill/>
                          </a:ln>
                          <a:solidFill>
                            <a:schemeClr val="bg1"/>
                          </a:solidFill>
                          <a:effectLst/>
                          <a:latin typeface="Arial" charset="0"/>
                        </a:rPr>
                        <a:t>United States imports steel</a:t>
                      </a:r>
                    </a:p>
                  </a:txBody>
                  <a:tcPr horzOverflow="overflow">
                    <a:lnL w="12700" cap="flat" cmpd="sng" algn="ctr">
                      <a:solidFill>
                        <a:schemeClr val="bg1"/>
                      </a:solidFill>
                      <a:prstDash val="solid"/>
                      <a:round/>
                      <a:headEnd type="none" w="med" len="med"/>
                      <a:tailEnd type="none" w="med" len="med"/>
                    </a:lnL>
                    <a:lnR cap="flat">
                      <a:noFill/>
                    </a:lnR>
                    <a:lnT>
                      <a:noFill/>
                    </a:lnT>
                    <a:lnB>
                      <a:noFill/>
                    </a:lnB>
                    <a:lnTlToBr>
                      <a:noFill/>
                    </a:lnTlToBr>
                    <a:lnBlToTr>
                      <a:noFill/>
                    </a:lnBlToTr>
                    <a:solidFill>
                      <a:srgbClr val="333399"/>
                    </a:solidFill>
                  </a:tcPr>
                </a:tc>
              </a:tr>
              <a:tr h="725488">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bg1"/>
                          </a:solidFill>
                          <a:effectLst/>
                          <a:latin typeface="Arial" charset="0"/>
                        </a:rPr>
                        <a:t>$1 = 4 R</a:t>
                      </a:r>
                    </a:p>
                  </a:txBody>
                  <a:tcPr horzOverflow="overflow">
                    <a:lnL cap="flat">
                      <a:noFill/>
                    </a:lnL>
                    <a:lnR w="12700" cap="flat" cmpd="sng" algn="ctr">
                      <a:solidFill>
                        <a:schemeClr val="bg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2400" b="0" i="0" u="none" strike="noStrike" cap="none" normalizeH="0" baseline="0" smtClean="0">
                          <a:ln>
                            <a:noFill/>
                          </a:ln>
                          <a:solidFill>
                            <a:schemeClr val="bg1"/>
                          </a:solidFill>
                          <a:effectLst/>
                          <a:latin typeface="Arial" charset="0"/>
                        </a:rPr>
                        <a:t>.25</a:t>
                      </a:r>
                    </a:p>
                  </a:txBody>
                  <a:tcPr horzOverflow="overflow">
                    <a:lnL w="12700" cap="flat" cmpd="sng" algn="ctr">
                      <a:solidFill>
                        <a:schemeClr val="bg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2400" b="0" i="0" u="none" strike="noStrike" cap="none" normalizeH="0" baseline="0" smtClean="0">
                        <a:ln>
                          <a:noFill/>
                        </a:ln>
                        <a:solidFill>
                          <a:schemeClr val="bg1"/>
                        </a:solidFill>
                        <a:effectLst/>
                        <a:latin typeface="Arial" charset="0"/>
                      </a:endParaRPr>
                    </a:p>
                  </a:txBody>
                  <a:tcPr horzOverflow="overflow">
                    <a:lnL>
                      <a:noFill/>
                    </a:lnL>
                    <a:lnR w="12700" cap="flat" cmpd="sng" algn="ctr">
                      <a:solidFill>
                        <a:schemeClr val="bg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2000" b="0" i="0" u="none" strike="noStrike" cap="none" normalizeH="0" baseline="0" smtClean="0">
                          <a:ln>
                            <a:noFill/>
                          </a:ln>
                          <a:solidFill>
                            <a:schemeClr val="bg1"/>
                          </a:solidFill>
                          <a:effectLst/>
                          <a:latin typeface="Arial" charset="0"/>
                        </a:rPr>
                        <a:t>United States imports timber and steel</a:t>
                      </a:r>
                    </a:p>
                  </a:txBody>
                  <a:tcPr horzOverflow="overflow">
                    <a:lnL w="12700" cap="flat" cmpd="sng" algn="ctr">
                      <a:solidFill>
                        <a:schemeClr val="bg1"/>
                      </a:solidFill>
                      <a:prstDash val="solid"/>
                      <a:round/>
                      <a:headEnd type="none" w="med" len="med"/>
                      <a:tailEnd type="none" w="med" len="med"/>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r>
            </a:tbl>
          </a:graphicData>
        </a:graphic>
      </p:graphicFrame>
    </p:spTree>
    <p:extLst>
      <p:ext uri="{BB962C8B-B14F-4D97-AF65-F5344CB8AC3E}">
        <p14:creationId xmlns="" xmlns:p14="http://schemas.microsoft.com/office/powerpoint/2010/main" val="17788757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44289"/>
                                        </p:tgtEl>
                                        <p:attrNameLst>
                                          <p:attrName>style.visibility</p:attrName>
                                        </p:attrNameLst>
                                      </p:cBhvr>
                                      <p:to>
                                        <p:strVal val="visible"/>
                                      </p:to>
                                    </p:set>
                                    <p:animEffect transition="in" filter="blinds(horizontal)">
                                      <p:cBhvr>
                                        <p:cTn id="7" dur="500"/>
                                        <p:tgtEl>
                                          <p:spTgt spid="44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MAJOR TYPES OF CURRENCIES</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endParaRPr lang="en-029" dirty="0" smtClean="0"/>
          </a:p>
          <a:p>
            <a:r>
              <a:rPr lang="en-029" b="1" dirty="0" smtClean="0">
                <a:solidFill>
                  <a:schemeClr val="tx2"/>
                </a:solidFill>
                <a:latin typeface="Times New Roman" pitchFamily="18" charset="0"/>
                <a:cs typeface="Times New Roman" pitchFamily="18" charset="0"/>
              </a:rPr>
              <a:t>UNITED STATES {$US}</a:t>
            </a:r>
          </a:p>
          <a:p>
            <a:endParaRPr lang="en-029" b="1" dirty="0" smtClean="0">
              <a:solidFill>
                <a:schemeClr val="tx2"/>
              </a:solidFill>
              <a:latin typeface="Times New Roman" pitchFamily="18" charset="0"/>
              <a:cs typeface="Times New Roman" pitchFamily="18" charset="0"/>
            </a:endParaRPr>
          </a:p>
          <a:p>
            <a:r>
              <a:rPr lang="en-029" b="1" dirty="0" smtClean="0">
                <a:solidFill>
                  <a:schemeClr val="tx2"/>
                </a:solidFill>
                <a:latin typeface="Times New Roman" pitchFamily="18" charset="0"/>
                <a:cs typeface="Times New Roman" pitchFamily="18" charset="0"/>
              </a:rPr>
              <a:t>POUND STERLING {£}</a:t>
            </a:r>
          </a:p>
          <a:p>
            <a:endParaRPr lang="en-029" b="1" dirty="0" smtClean="0">
              <a:solidFill>
                <a:schemeClr val="tx2"/>
              </a:solidFill>
              <a:latin typeface="Times New Roman" pitchFamily="18" charset="0"/>
              <a:cs typeface="Times New Roman" pitchFamily="18" charset="0"/>
            </a:endParaRPr>
          </a:p>
          <a:p>
            <a:r>
              <a:rPr lang="en-029" b="1" dirty="0" smtClean="0">
                <a:solidFill>
                  <a:schemeClr val="tx2"/>
                </a:solidFill>
                <a:latin typeface="Times New Roman" pitchFamily="18" charset="0"/>
                <a:cs typeface="Times New Roman" pitchFamily="18" charset="0"/>
              </a:rPr>
              <a:t>EURO DOLLAR {€}</a:t>
            </a:r>
          </a:p>
          <a:p>
            <a:endParaRPr lang="en-029" b="1" dirty="0" smtClean="0">
              <a:solidFill>
                <a:schemeClr val="tx2"/>
              </a:solidFill>
              <a:latin typeface="Times New Roman" pitchFamily="18" charset="0"/>
              <a:cs typeface="Times New Roman" pitchFamily="18" charset="0"/>
            </a:endParaRPr>
          </a:p>
          <a:p>
            <a:r>
              <a:rPr lang="en-029" b="1" dirty="0" smtClean="0">
                <a:solidFill>
                  <a:schemeClr val="tx2"/>
                </a:solidFill>
                <a:latin typeface="Times New Roman" pitchFamily="18" charset="0"/>
                <a:cs typeface="Times New Roman" pitchFamily="18" charset="0"/>
              </a:rPr>
              <a:t>CANADIAN DOLLAR {$}</a:t>
            </a:r>
            <a:endParaRPr lang="en-029" b="1" dirty="0">
              <a:solidFill>
                <a:schemeClr val="tx2"/>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pPr algn="l"/>
            <a:r>
              <a:rPr lang="en-US" b="1" dirty="0">
                <a:solidFill>
                  <a:srgbClr val="FF0000"/>
                </a:solidFill>
                <a:latin typeface="Times New Roman" pitchFamily="18" charset="0"/>
                <a:cs typeface="Times New Roman" pitchFamily="18" charset="0"/>
              </a:rPr>
              <a:t>Exchange Rates</a:t>
            </a:r>
            <a:br>
              <a:rPr lang="en-US" b="1" dirty="0">
                <a:solidFill>
                  <a:srgbClr val="FF0000"/>
                </a:solidFill>
                <a:latin typeface="Times New Roman" pitchFamily="18" charset="0"/>
                <a:cs typeface="Times New Roman" pitchFamily="18" charset="0"/>
              </a:rPr>
            </a:br>
            <a:r>
              <a:rPr lang="en-US" b="1" dirty="0">
                <a:solidFill>
                  <a:srgbClr val="FF0000"/>
                </a:solidFill>
                <a:latin typeface="Times New Roman" pitchFamily="18" charset="0"/>
                <a:cs typeface="Times New Roman" pitchFamily="18" charset="0"/>
              </a:rPr>
              <a:t>and Comparative Advantage</a:t>
            </a:r>
          </a:p>
        </p:txBody>
      </p:sp>
      <p:sp>
        <p:nvSpPr>
          <p:cNvPr id="41987" name="Rectangle 3"/>
          <p:cNvSpPr>
            <a:spLocks noGrp="1" noChangeArrowheads="1"/>
          </p:cNvSpPr>
          <p:nvPr>
            <p:ph type="body" idx="1"/>
          </p:nvPr>
        </p:nvSpPr>
        <p:spPr/>
        <p:txBody>
          <a:bodyPr/>
          <a:lstStyle/>
          <a:p>
            <a:r>
              <a:rPr lang="en-US" b="1" dirty="0">
                <a:solidFill>
                  <a:schemeClr val="tx2"/>
                </a:solidFill>
                <a:latin typeface="Times New Roman" pitchFamily="18" charset="0"/>
                <a:cs typeface="Times New Roman" pitchFamily="18" charset="0"/>
              </a:rPr>
              <a:t>If exchange rates end up in the right ranges, the free market will drive each country to shift resources into those sectors in which it enjoys a comparative advantage</a:t>
            </a:r>
            <a:r>
              <a:rPr lang="en-US" b="1" dirty="0" smtClean="0">
                <a:solidFill>
                  <a:schemeClr val="tx2"/>
                </a:solidFill>
                <a:latin typeface="Times New Roman" pitchFamily="18" charset="0"/>
                <a:cs typeface="Times New Roman" pitchFamily="18" charset="0"/>
              </a:rPr>
              <a:t>.</a:t>
            </a:r>
          </a:p>
          <a:p>
            <a:pPr marL="0" indent="0">
              <a:buNone/>
            </a:pPr>
            <a:endParaRPr lang="en-US" b="1" dirty="0">
              <a:solidFill>
                <a:schemeClr val="tx2"/>
              </a:solidFill>
              <a:latin typeface="Times New Roman" pitchFamily="18" charset="0"/>
              <a:cs typeface="Times New Roman" pitchFamily="18" charset="0"/>
            </a:endParaRPr>
          </a:p>
          <a:p>
            <a:r>
              <a:rPr lang="en-US" b="1" dirty="0">
                <a:solidFill>
                  <a:schemeClr val="tx2"/>
                </a:solidFill>
                <a:latin typeface="Times New Roman" pitchFamily="18" charset="0"/>
                <a:cs typeface="Times New Roman" pitchFamily="18" charset="0"/>
              </a:rPr>
              <a:t>Only those products in which a country has a comparative advantage will be competitive in world markets.</a:t>
            </a:r>
          </a:p>
        </p:txBody>
      </p:sp>
    </p:spTree>
    <p:extLst>
      <p:ext uri="{BB962C8B-B14F-4D97-AF65-F5344CB8AC3E}">
        <p14:creationId xmlns="" xmlns:p14="http://schemas.microsoft.com/office/powerpoint/2010/main" val="26813287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wipe(left)">
                                      <p:cBhvr>
                                        <p:cTn id="7" dur="500"/>
                                        <p:tgtEl>
                                          <p:spTgt spid="41987">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animEffect transition="in" filter="wipe(left)">
                                      <p:cBhvr>
                                        <p:cTn id="11" dur="500"/>
                                        <p:tgtEl>
                                          <p:spTgt spid="41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latin typeface="Times New Roman" panose="02020603050405020304" pitchFamily="18" charset="0"/>
                <a:cs typeface="Times New Roman" panose="02020603050405020304" pitchFamily="18" charset="0"/>
              </a:rPr>
              <a:t>TYPES OF EXCHANGE RATE SYSTEM</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r>
              <a:rPr lang="en-US" b="1" dirty="0">
                <a:solidFill>
                  <a:schemeClr val="accent1"/>
                </a:solidFill>
                <a:latin typeface="Times New Roman" panose="02020603050405020304" pitchFamily="18" charset="0"/>
                <a:cs typeface="Times New Roman" panose="02020603050405020304" pitchFamily="18" charset="0"/>
              </a:rPr>
              <a:t>FLOATING SYSTEM or fluctuating exchange rate </a:t>
            </a:r>
            <a:r>
              <a:rPr lang="en-US" b="1" dirty="0" smtClean="0">
                <a:solidFill>
                  <a:schemeClr val="accent1"/>
                </a:solidFill>
                <a:latin typeface="Times New Roman" panose="02020603050405020304" pitchFamily="18" charset="0"/>
                <a:cs typeface="Times New Roman" panose="02020603050405020304" pitchFamily="18" charset="0"/>
              </a:rPr>
              <a:t>----- One that is dominated by the market {demand &amp; supply of the currency}</a:t>
            </a:r>
          </a:p>
          <a:p>
            <a:pPr marL="0" indent="0">
              <a:buNone/>
            </a:pPr>
            <a:endParaRPr lang="en-US" dirty="0"/>
          </a:p>
          <a:p>
            <a:r>
              <a:rPr lang="en-US" b="1" dirty="0">
                <a:solidFill>
                  <a:schemeClr val="accent1"/>
                </a:solidFill>
                <a:latin typeface="Times New Roman" panose="02020603050405020304" pitchFamily="18" charset="0"/>
                <a:cs typeface="Times New Roman" panose="02020603050405020304" pitchFamily="18" charset="0"/>
              </a:rPr>
              <a:t>MANAGED EXCHANGE RATE SYSTEM </a:t>
            </a:r>
            <a:r>
              <a:rPr lang="en-US" b="1" dirty="0" smtClean="0">
                <a:solidFill>
                  <a:schemeClr val="accent1"/>
                </a:solidFill>
                <a:latin typeface="Times New Roman" panose="02020603050405020304" pitchFamily="18" charset="0"/>
                <a:cs typeface="Times New Roman" panose="02020603050405020304" pitchFamily="18" charset="0"/>
              </a:rPr>
              <a:t>Also </a:t>
            </a:r>
            <a:r>
              <a:rPr lang="en-US" b="1" dirty="0">
                <a:solidFill>
                  <a:schemeClr val="accent1"/>
                </a:solidFill>
                <a:latin typeface="Times New Roman" panose="02020603050405020304" pitchFamily="18" charset="0"/>
                <a:cs typeface="Times New Roman" panose="02020603050405020304" pitchFamily="18" charset="0"/>
              </a:rPr>
              <a:t>known as </a:t>
            </a:r>
            <a:r>
              <a:rPr lang="en-US" b="1" dirty="0">
                <a:solidFill>
                  <a:schemeClr val="accent1"/>
                </a:solidFill>
                <a:latin typeface="Times New Roman" panose="02020603050405020304" pitchFamily="18" charset="0"/>
                <a:cs typeface="Times New Roman" panose="02020603050405020304" pitchFamily="18" charset="0"/>
                <a:hlinkClick r:id="rId2"/>
              </a:rPr>
              <a:t>"dirty" </a:t>
            </a:r>
            <a:r>
              <a:rPr lang="en-US" b="1" dirty="0" smtClean="0">
                <a:solidFill>
                  <a:schemeClr val="accent1"/>
                </a:solidFill>
                <a:latin typeface="Times New Roman" panose="02020603050405020304" pitchFamily="18" charset="0"/>
                <a:cs typeface="Times New Roman" panose="02020603050405020304" pitchFamily="18" charset="0"/>
                <a:hlinkClick r:id="rId2"/>
              </a:rPr>
              <a:t>float</a:t>
            </a:r>
            <a:r>
              <a:rPr lang="en-US" b="1" dirty="0" smtClean="0">
                <a:solidFill>
                  <a:schemeClr val="accent1"/>
                </a:solidFill>
                <a:latin typeface="Times New Roman" panose="02020603050405020304" pitchFamily="18" charset="0"/>
                <a:cs typeface="Times New Roman" panose="02020603050405020304" pitchFamily="18" charset="0"/>
              </a:rPr>
              <a:t> </a:t>
            </a:r>
            <a:r>
              <a:rPr lang="en-US" b="1" dirty="0">
                <a:solidFill>
                  <a:schemeClr val="accent1"/>
                </a:solidFill>
                <a:latin typeface="Times New Roman" panose="02020603050405020304" pitchFamily="18" charset="0"/>
                <a:cs typeface="Times New Roman" panose="02020603050405020304" pitchFamily="18" charset="0"/>
              </a:rPr>
              <a:t>in which a government intervenes at some frequency to change the direction of th</a:t>
            </a:r>
            <a:r>
              <a:rPr lang="en-US" dirty="0">
                <a:solidFill>
                  <a:schemeClr val="accent1"/>
                </a:solidFill>
              </a:rPr>
              <a:t>e </a:t>
            </a:r>
            <a:r>
              <a:rPr lang="en-US" b="1" dirty="0">
                <a:solidFill>
                  <a:schemeClr val="accent1"/>
                </a:solidFill>
                <a:latin typeface="Times New Roman" panose="02020603050405020304" pitchFamily="18" charset="0"/>
                <a:cs typeface="Times New Roman" panose="02020603050405020304" pitchFamily="18" charset="0"/>
              </a:rPr>
              <a:t>float by </a:t>
            </a:r>
            <a:r>
              <a:rPr lang="en-US" b="1" dirty="0">
                <a:solidFill>
                  <a:schemeClr val="accent1"/>
                </a:solidFill>
                <a:latin typeface="Times New Roman" panose="02020603050405020304" pitchFamily="18" charset="0"/>
                <a:cs typeface="Times New Roman" panose="02020603050405020304" pitchFamily="18" charset="0"/>
                <a:hlinkClick r:id="rId3"/>
              </a:rPr>
              <a:t>buying</a:t>
            </a:r>
            <a:r>
              <a:rPr lang="en-US" b="1" dirty="0">
                <a:solidFill>
                  <a:schemeClr val="accent1"/>
                </a:solidFill>
                <a:latin typeface="Times New Roman" panose="02020603050405020304" pitchFamily="18" charset="0"/>
                <a:cs typeface="Times New Roman" panose="02020603050405020304" pitchFamily="18" charset="0"/>
              </a:rPr>
              <a:t> or </a:t>
            </a:r>
            <a:r>
              <a:rPr lang="en-US" b="1" dirty="0">
                <a:solidFill>
                  <a:schemeClr val="accent1"/>
                </a:solidFill>
                <a:latin typeface="Times New Roman" panose="02020603050405020304" pitchFamily="18" charset="0"/>
                <a:cs typeface="Times New Roman" panose="02020603050405020304" pitchFamily="18" charset="0"/>
                <a:hlinkClick r:id="rId4"/>
              </a:rPr>
              <a:t>selling</a:t>
            </a:r>
            <a:r>
              <a:rPr lang="en-US" b="1" dirty="0">
                <a:solidFill>
                  <a:schemeClr val="accent1"/>
                </a:solidFill>
                <a:latin typeface="Times New Roman" panose="02020603050405020304" pitchFamily="18" charset="0"/>
                <a:cs typeface="Times New Roman" panose="02020603050405020304" pitchFamily="18" charset="0"/>
              </a:rPr>
              <a:t> </a:t>
            </a:r>
            <a:r>
              <a:rPr lang="en-US" b="1" dirty="0">
                <a:solidFill>
                  <a:schemeClr val="accent1"/>
                </a:solidFill>
                <a:latin typeface="Times New Roman" panose="02020603050405020304" pitchFamily="18" charset="0"/>
                <a:cs typeface="Times New Roman" panose="02020603050405020304" pitchFamily="18" charset="0"/>
                <a:hlinkClick r:id="rId5"/>
              </a:rPr>
              <a:t>currencies</a:t>
            </a:r>
            <a:r>
              <a:rPr lang="en-US" b="1" dirty="0" smtClean="0">
                <a:solidFill>
                  <a:schemeClr val="accent1"/>
                </a:solidFill>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 xmlns:p14="http://schemas.microsoft.com/office/powerpoint/2010/main" val="4287961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en-US" b="1" dirty="0" smtClean="0">
                <a:solidFill>
                  <a:schemeClr val="accent1"/>
                </a:solidFill>
                <a:latin typeface="Times New Roman" panose="02020603050405020304" pitchFamily="18" charset="0"/>
                <a:cs typeface="Times New Roman" panose="02020603050405020304" pitchFamily="18" charset="0"/>
              </a:rPr>
              <a:t>FIXED </a:t>
            </a:r>
            <a:r>
              <a:rPr lang="en-US" b="1" dirty="0">
                <a:solidFill>
                  <a:schemeClr val="accent1"/>
                </a:solidFill>
                <a:latin typeface="Times New Roman" panose="02020603050405020304" pitchFamily="18" charset="0"/>
                <a:cs typeface="Times New Roman" panose="02020603050405020304" pitchFamily="18" charset="0"/>
              </a:rPr>
              <a:t>EXCHANGE RATE SYSTEM </a:t>
            </a:r>
            <a:r>
              <a:rPr lang="en-US" dirty="0" smtClean="0"/>
              <a:t>-----</a:t>
            </a:r>
            <a:endParaRPr lang="en-US" dirty="0"/>
          </a:p>
          <a:p>
            <a:pPr marL="0" indent="0">
              <a:buNone/>
            </a:pPr>
            <a:r>
              <a:rPr lang="en-US" b="1" dirty="0">
                <a:solidFill>
                  <a:schemeClr val="accent1"/>
                </a:solidFill>
                <a:latin typeface="Times New Roman" panose="02020603050405020304" pitchFamily="18" charset="0"/>
                <a:cs typeface="Times New Roman" panose="02020603050405020304" pitchFamily="18" charset="0"/>
              </a:rPr>
              <a:t>A fixed exchange-rate system is a currency system in which governments try to maintain their currency value constant against one another. </a:t>
            </a:r>
            <a:r>
              <a:rPr lang="en-US" b="1" dirty="0" smtClean="0">
                <a:solidFill>
                  <a:schemeClr val="accent1"/>
                </a:solidFill>
                <a:latin typeface="Times New Roman" panose="02020603050405020304" pitchFamily="18" charset="0"/>
                <a:cs typeface="Times New Roman" panose="02020603050405020304" pitchFamily="18" charset="0"/>
              </a:rPr>
              <a:t>...</a:t>
            </a:r>
          </a:p>
          <a:p>
            <a:pPr marL="0" indent="0">
              <a:buNone/>
            </a:pPr>
            <a:endParaRPr lang="en-US" b="1" dirty="0">
              <a:solidFill>
                <a:schemeClr val="accent1"/>
              </a:solidFill>
              <a:latin typeface="Times New Roman" panose="02020603050405020304" pitchFamily="18" charset="0"/>
              <a:cs typeface="Times New Roman" panose="02020603050405020304" pitchFamily="18" charset="0"/>
            </a:endParaRPr>
          </a:p>
          <a:p>
            <a:pPr marL="0" indent="0">
              <a:buNone/>
            </a:pPr>
            <a:r>
              <a:rPr lang="en-US" b="1" dirty="0">
                <a:solidFill>
                  <a:schemeClr val="accent1"/>
                </a:solidFill>
                <a:latin typeface="Times New Roman" panose="02020603050405020304" pitchFamily="18" charset="0"/>
                <a:cs typeface="Times New Roman" panose="02020603050405020304" pitchFamily="18" charset="0"/>
              </a:rPr>
              <a:t>An early form of fixed exchange rates was to specify the value of a nation's currency in terms of gold (the "gold standard").</a:t>
            </a:r>
            <a:br>
              <a:rPr lang="en-US" b="1" dirty="0">
                <a:solidFill>
                  <a:schemeClr val="accent1"/>
                </a:solidFill>
                <a:latin typeface="Times New Roman" panose="02020603050405020304" pitchFamily="18" charset="0"/>
                <a:cs typeface="Times New Roman" panose="02020603050405020304" pitchFamily="18" charset="0"/>
              </a:rPr>
            </a:br>
            <a:r>
              <a:rPr lang="en-US" dirty="0"/>
              <a:t/>
            </a:r>
            <a:br>
              <a:rPr lang="en-US" dirty="0"/>
            </a:br>
            <a:endParaRPr lang="en-US"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040191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b="1" dirty="0" smtClean="0">
                <a:solidFill>
                  <a:srgbClr val="C00000"/>
                </a:solidFill>
                <a:latin typeface="Times New Roman" pitchFamily="18" charset="0"/>
                <a:cs typeface="Times New Roman" pitchFamily="18" charset="0"/>
              </a:rPr>
              <a:t>NOMINAL EXCHANGE RATE</a:t>
            </a:r>
            <a:endParaRPr lang="en-US"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lstStyle/>
          <a:p>
            <a:r>
              <a:rPr lang="en-US" b="1" dirty="0">
                <a:solidFill>
                  <a:schemeClr val="tx2"/>
                </a:solidFill>
                <a:latin typeface="Times New Roman" pitchFamily="18" charset="0"/>
                <a:cs typeface="Times New Roman" pitchFamily="18" charset="0"/>
              </a:rPr>
              <a:t>The official </a:t>
            </a:r>
            <a:r>
              <a:rPr lang="en-US" b="1" dirty="0">
                <a:solidFill>
                  <a:schemeClr val="tx2"/>
                </a:solidFill>
                <a:latin typeface="Times New Roman" pitchFamily="18" charset="0"/>
                <a:cs typeface="Times New Roman" pitchFamily="18" charset="0"/>
                <a:hlinkClick r:id="rId2" action="ppaction://hlinkfile"/>
              </a:rPr>
              <a:t>quote</a:t>
            </a:r>
            <a:r>
              <a:rPr lang="en-US" b="1" dirty="0">
                <a:solidFill>
                  <a:schemeClr val="tx2"/>
                </a:solidFill>
                <a:latin typeface="Times New Roman" pitchFamily="18" charset="0"/>
                <a:cs typeface="Times New Roman" pitchFamily="18" charset="0"/>
              </a:rPr>
              <a:t> of an </a:t>
            </a:r>
            <a:r>
              <a:rPr lang="en-US" b="1" dirty="0">
                <a:solidFill>
                  <a:schemeClr val="tx2"/>
                </a:solidFill>
                <a:latin typeface="Times New Roman" pitchFamily="18" charset="0"/>
                <a:cs typeface="Times New Roman" pitchFamily="18" charset="0"/>
                <a:hlinkClick r:id="rId3" action="ppaction://hlinkfile"/>
              </a:rPr>
              <a:t>exchange rate</a:t>
            </a:r>
            <a:r>
              <a:rPr lang="en-US" b="1" dirty="0">
                <a:solidFill>
                  <a:schemeClr val="tx2"/>
                </a:solidFill>
                <a:latin typeface="Times New Roman" pitchFamily="18" charset="0"/>
                <a:cs typeface="Times New Roman" pitchFamily="18" charset="0"/>
              </a:rPr>
              <a:t>. For example, when one changes dollars for pounds, the </a:t>
            </a:r>
            <a:r>
              <a:rPr lang="en-US" b="1" dirty="0">
                <a:solidFill>
                  <a:schemeClr val="tx2"/>
                </a:solidFill>
                <a:latin typeface="Times New Roman" pitchFamily="18" charset="0"/>
                <a:cs typeface="Times New Roman" pitchFamily="18" charset="0"/>
                <a:hlinkClick r:id="rId4" action="ppaction://hlinkfile"/>
              </a:rPr>
              <a:t>bank</a:t>
            </a:r>
            <a:r>
              <a:rPr lang="en-US" b="1" dirty="0">
                <a:solidFill>
                  <a:schemeClr val="tx2"/>
                </a:solidFill>
                <a:latin typeface="Times New Roman" pitchFamily="18" charset="0"/>
                <a:cs typeface="Times New Roman" pitchFamily="18" charset="0"/>
              </a:rPr>
              <a:t> lists an exchange rate of, say, two dollars for one pound. This is the nominal exchange rate. While this indicates the number of pounds one receives for a dollar (or vice versa), it does not show the </a:t>
            </a:r>
            <a:r>
              <a:rPr lang="en-US" b="1" dirty="0">
                <a:solidFill>
                  <a:schemeClr val="tx2"/>
                </a:solidFill>
                <a:latin typeface="Times New Roman" pitchFamily="18" charset="0"/>
                <a:cs typeface="Times New Roman" pitchFamily="18" charset="0"/>
                <a:hlinkClick r:id="rId5" action="ppaction://hlinkfile"/>
              </a:rPr>
              <a:t>purchasing power</a:t>
            </a:r>
            <a:r>
              <a:rPr lang="en-US" b="1" dirty="0">
                <a:solidFill>
                  <a:schemeClr val="tx2"/>
                </a:solidFill>
                <a:latin typeface="Times New Roman" pitchFamily="18" charset="0"/>
                <a:cs typeface="Times New Roman" pitchFamily="18" charset="0"/>
              </a:rPr>
              <a:t> of the pound versus that of the dollar</a:t>
            </a:r>
          </a:p>
        </p:txBody>
      </p:sp>
    </p:spTree>
    <p:extLst>
      <p:ext uri="{BB962C8B-B14F-4D97-AF65-F5344CB8AC3E}">
        <p14:creationId xmlns="" xmlns:p14="http://schemas.microsoft.com/office/powerpoint/2010/main" val="3561574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b="1" dirty="0" smtClean="0">
                <a:solidFill>
                  <a:srgbClr val="C00000"/>
                </a:solidFill>
                <a:latin typeface="Times New Roman" pitchFamily="18" charset="0"/>
                <a:cs typeface="Times New Roman" pitchFamily="18" charset="0"/>
              </a:rPr>
              <a:t>REAL EXCHANGE RATE</a:t>
            </a:r>
            <a:endParaRPr lang="en-US"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noAutofit/>
          </a:bodyPr>
          <a:lstStyle/>
          <a:p>
            <a:r>
              <a:rPr lang="en-US" sz="2400" b="1" dirty="0">
                <a:solidFill>
                  <a:schemeClr val="tx2"/>
                </a:solidFill>
                <a:latin typeface="Times New Roman" pitchFamily="18" charset="0"/>
                <a:cs typeface="Times New Roman" pitchFamily="18" charset="0"/>
              </a:rPr>
              <a:t>The most common definition of the real rate is the nominal exchange rate adjusted </a:t>
            </a:r>
            <a:r>
              <a:rPr lang="en-US" sz="2400" b="1" dirty="0" smtClean="0">
                <a:solidFill>
                  <a:schemeClr val="tx2"/>
                </a:solidFill>
                <a:latin typeface="Times New Roman" pitchFamily="18" charset="0"/>
                <a:cs typeface="Times New Roman" pitchFamily="18" charset="0"/>
              </a:rPr>
              <a:t>by price </a:t>
            </a:r>
            <a:r>
              <a:rPr lang="en-US" sz="2400" b="1" dirty="0">
                <a:solidFill>
                  <a:schemeClr val="tx2"/>
                </a:solidFill>
                <a:latin typeface="Times New Roman" pitchFamily="18" charset="0"/>
                <a:cs typeface="Times New Roman" pitchFamily="18" charset="0"/>
              </a:rPr>
              <a:t>levels</a:t>
            </a:r>
            <a:r>
              <a:rPr lang="en-US" sz="2400" b="1" dirty="0" smtClean="0">
                <a:solidFill>
                  <a:schemeClr val="tx2"/>
                </a:solidFill>
                <a:latin typeface="Times New Roman" pitchFamily="18" charset="0"/>
                <a:cs typeface="Times New Roman" pitchFamily="18" charset="0"/>
              </a:rPr>
              <a:t>.</a:t>
            </a:r>
            <a:endParaRPr lang="en-US" sz="2400" b="1" dirty="0">
              <a:solidFill>
                <a:schemeClr val="tx2"/>
              </a:solidFill>
              <a:latin typeface="Times New Roman" pitchFamily="18" charset="0"/>
              <a:cs typeface="Times New Roman" pitchFamily="18" charset="0"/>
            </a:endParaRPr>
          </a:p>
          <a:p>
            <a:r>
              <a:rPr lang="en-US" sz="2400" b="1" dirty="0">
                <a:solidFill>
                  <a:schemeClr val="tx2"/>
                </a:solidFill>
                <a:latin typeface="Times New Roman" pitchFamily="18" charset="0"/>
                <a:cs typeface="Times New Roman" pitchFamily="18" charset="0"/>
              </a:rPr>
              <a:t>where </a:t>
            </a:r>
            <a:r>
              <a:rPr lang="en-US" sz="2400" b="1" dirty="0" smtClean="0">
                <a:solidFill>
                  <a:schemeClr val="tx2"/>
                </a:solidFill>
                <a:latin typeface="Times New Roman" pitchFamily="18" charset="0"/>
                <a:cs typeface="Times New Roman" pitchFamily="18" charset="0"/>
              </a:rPr>
              <a:t>is </a:t>
            </a:r>
            <a:r>
              <a:rPr lang="en-US" sz="2400" b="1" dirty="0">
                <a:solidFill>
                  <a:schemeClr val="tx2"/>
                </a:solidFill>
                <a:latin typeface="Times New Roman" pitchFamily="18" charset="0"/>
                <a:cs typeface="Times New Roman" pitchFamily="18" charset="0"/>
              </a:rPr>
              <a:t>the log exchange rate defined in units of home currency per unit of foreign, and </a:t>
            </a:r>
            <a:r>
              <a:rPr lang="en-US" sz="2400" b="1" i="1" dirty="0">
                <a:solidFill>
                  <a:schemeClr val="tx2"/>
                </a:solidFill>
                <a:latin typeface="Times New Roman" pitchFamily="18" charset="0"/>
                <a:cs typeface="Times New Roman" pitchFamily="18" charset="0"/>
              </a:rPr>
              <a:t>p </a:t>
            </a:r>
            <a:r>
              <a:rPr lang="en-US" sz="2400" b="1" dirty="0" smtClean="0">
                <a:solidFill>
                  <a:schemeClr val="tx2"/>
                </a:solidFill>
                <a:latin typeface="Times New Roman" pitchFamily="18" charset="0"/>
                <a:cs typeface="Times New Roman" pitchFamily="18" charset="0"/>
              </a:rPr>
              <a:t>and </a:t>
            </a:r>
            <a:r>
              <a:rPr lang="en-US" sz="2400" b="1" i="1" dirty="0" smtClean="0">
                <a:solidFill>
                  <a:schemeClr val="tx2"/>
                </a:solidFill>
                <a:latin typeface="Times New Roman" pitchFamily="18" charset="0"/>
                <a:cs typeface="Times New Roman" pitchFamily="18" charset="0"/>
              </a:rPr>
              <a:t>p</a:t>
            </a:r>
            <a:r>
              <a:rPr lang="en-US" sz="2400" b="1" i="1" dirty="0">
                <a:solidFill>
                  <a:schemeClr val="tx2"/>
                </a:solidFill>
                <a:latin typeface="Times New Roman" pitchFamily="18" charset="0"/>
                <a:cs typeface="Times New Roman" pitchFamily="18" charset="0"/>
              </a:rPr>
              <a:t>* </a:t>
            </a:r>
            <a:r>
              <a:rPr lang="en-US" sz="2400" b="1" dirty="0">
                <a:solidFill>
                  <a:schemeClr val="tx2"/>
                </a:solidFill>
                <a:latin typeface="Times New Roman" pitchFamily="18" charset="0"/>
                <a:cs typeface="Times New Roman" pitchFamily="18" charset="0"/>
              </a:rPr>
              <a:t>are log price levels. </a:t>
            </a:r>
            <a:endParaRPr lang="en-US" sz="2400" b="1" dirty="0" smtClean="0">
              <a:solidFill>
                <a:schemeClr val="tx2"/>
              </a:solidFill>
              <a:latin typeface="Times New Roman" pitchFamily="18" charset="0"/>
              <a:cs typeface="Times New Roman" pitchFamily="18" charset="0"/>
            </a:endParaRPr>
          </a:p>
          <a:p>
            <a:r>
              <a:rPr lang="en-US" sz="2400" b="1" dirty="0" smtClean="0">
                <a:solidFill>
                  <a:schemeClr val="tx2"/>
                </a:solidFill>
                <a:latin typeface="Times New Roman" pitchFamily="18" charset="0"/>
                <a:cs typeface="Times New Roman" pitchFamily="18" charset="0"/>
              </a:rPr>
              <a:t>If </a:t>
            </a:r>
            <a:r>
              <a:rPr lang="en-US" sz="2400" b="1" dirty="0">
                <a:solidFill>
                  <a:schemeClr val="tx2"/>
                </a:solidFill>
                <a:latin typeface="Times New Roman" pitchFamily="18" charset="0"/>
                <a:cs typeface="Times New Roman" pitchFamily="18" charset="0"/>
              </a:rPr>
              <a:t>purchasing power parity (PPP) holds, then </a:t>
            </a:r>
            <a:r>
              <a:rPr lang="en-US" sz="2400" b="1" i="1" dirty="0">
                <a:solidFill>
                  <a:schemeClr val="tx2"/>
                </a:solidFill>
                <a:latin typeface="Times New Roman" pitchFamily="18" charset="0"/>
                <a:cs typeface="Times New Roman" pitchFamily="18" charset="0"/>
              </a:rPr>
              <a:t>q </a:t>
            </a:r>
            <a:r>
              <a:rPr lang="en-US" sz="2400" b="1" dirty="0">
                <a:solidFill>
                  <a:schemeClr val="tx2"/>
                </a:solidFill>
                <a:latin typeface="Times New Roman" pitchFamily="18" charset="0"/>
                <a:cs typeface="Times New Roman" pitchFamily="18" charset="0"/>
              </a:rPr>
              <a:t>is always unity (or </a:t>
            </a:r>
            <a:r>
              <a:rPr lang="en-US" sz="2400" b="1" dirty="0" smtClean="0">
                <a:solidFill>
                  <a:schemeClr val="tx2"/>
                </a:solidFill>
                <a:latin typeface="Times New Roman" pitchFamily="18" charset="0"/>
                <a:cs typeface="Times New Roman" pitchFamily="18" charset="0"/>
              </a:rPr>
              <a:t>a constant</a:t>
            </a:r>
            <a:r>
              <a:rPr lang="en-US" sz="2400" b="1" dirty="0">
                <a:solidFill>
                  <a:schemeClr val="tx2"/>
                </a:solidFill>
                <a:latin typeface="Times New Roman" pitchFamily="18" charset="0"/>
                <a:cs typeface="Times New Roman" pitchFamily="18" charset="0"/>
              </a:rPr>
              <a:t>, if price indices are used). One should expect PPP to hold in a world where</a:t>
            </a:r>
          </a:p>
          <a:p>
            <a:r>
              <a:rPr lang="en-US" sz="2400" b="1" dirty="0">
                <a:solidFill>
                  <a:schemeClr val="tx2"/>
                </a:solidFill>
                <a:latin typeface="Times New Roman" pitchFamily="18" charset="0"/>
                <a:cs typeface="Times New Roman" pitchFamily="18" charset="0"/>
              </a:rPr>
              <a:t>transportation and transactions costs were negligible, consumption baskets were identical, and no</a:t>
            </a:r>
          </a:p>
          <a:p>
            <a:r>
              <a:rPr lang="en-US" sz="2400" b="1" dirty="0">
                <a:solidFill>
                  <a:schemeClr val="tx2"/>
                </a:solidFill>
                <a:latin typeface="Times New Roman" pitchFamily="18" charset="0"/>
                <a:cs typeface="Times New Roman" pitchFamily="18" charset="0"/>
              </a:rPr>
              <a:t>arbitrage profits existed. Absent these conditions, the real exchange rate will vary.</a:t>
            </a:r>
          </a:p>
        </p:txBody>
      </p:sp>
    </p:spTree>
    <p:extLst>
      <p:ext uri="{BB962C8B-B14F-4D97-AF65-F5344CB8AC3E}">
        <p14:creationId xmlns="" xmlns:p14="http://schemas.microsoft.com/office/powerpoint/2010/main" val="948611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C00000"/>
                </a:solidFill>
                <a:latin typeface="Times New Roman" pitchFamily="18" charset="0"/>
                <a:cs typeface="Times New Roman" pitchFamily="18" charset="0"/>
              </a:rPr>
              <a:t>TRADE-WEIGHTED EXCHANGE RATE</a:t>
            </a:r>
            <a:endParaRPr lang="en-US"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fontScale="92500"/>
          </a:bodyPr>
          <a:lstStyle/>
          <a:p>
            <a:r>
              <a:rPr lang="en-US" b="1" dirty="0">
                <a:solidFill>
                  <a:schemeClr val="tx2"/>
                </a:solidFill>
                <a:latin typeface="Times New Roman" pitchFamily="18" charset="0"/>
                <a:cs typeface="Times New Roman" pitchFamily="18" charset="0"/>
              </a:rPr>
              <a:t>A way of evaluating the strength of a country's currency by weighting its value according to the relative amount of trade carried out with each of its trading partners. If the majority of a country's trade is with Japan, for instance, then the movement of its currency against the yen will be given greater importance in the overall measurement of the exchange rate's value. This overall value is normally expressed as an index level that changes on a daily basis.</a:t>
            </a:r>
          </a:p>
        </p:txBody>
      </p:sp>
    </p:spTree>
    <p:extLst>
      <p:ext uri="{BB962C8B-B14F-4D97-AF65-F5344CB8AC3E}">
        <p14:creationId xmlns="" xmlns:p14="http://schemas.microsoft.com/office/powerpoint/2010/main" val="2382068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077200" cy="1143000"/>
          </a:xfrm>
        </p:spPr>
        <p:txBody>
          <a:bodyPr>
            <a:normAutofit fontScale="90000"/>
          </a:bodyPr>
          <a:lstStyle/>
          <a:p>
            <a:pPr algn="l"/>
            <a:r>
              <a:rPr lang="en-029" b="1" dirty="0" smtClean="0">
                <a:solidFill>
                  <a:srgbClr val="FF0000"/>
                </a:solidFill>
                <a:latin typeface="Times New Roman" pitchFamily="18" charset="0"/>
                <a:cs typeface="Times New Roman" pitchFamily="18" charset="0"/>
              </a:rPr>
              <a:t>FOREIGN EXCHANGE FLUCTUATION {1990 – 2010}</a:t>
            </a:r>
            <a:endParaRPr lang="en-029" b="1" dirty="0">
              <a:solidFill>
                <a:srgbClr val="FF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04800" y="1600198"/>
          <a:ext cx="8077201" cy="3962401"/>
        </p:xfrm>
        <a:graphic>
          <a:graphicData uri="http://schemas.openxmlformats.org/drawingml/2006/table">
            <a:tbl>
              <a:tblPr/>
              <a:tblGrid>
                <a:gridCol w="959697"/>
                <a:gridCol w="2767033"/>
                <a:gridCol w="804370"/>
                <a:gridCol w="3468223"/>
                <a:gridCol w="77878"/>
              </a:tblGrid>
              <a:tr h="560561">
                <a:tc>
                  <a:txBody>
                    <a:bodyPr/>
                    <a:lstStyle/>
                    <a:p>
                      <a:pPr marL="0" marR="0">
                        <a:spcBef>
                          <a:spcPts val="0"/>
                        </a:spcBef>
                        <a:spcAft>
                          <a:spcPts val="0"/>
                        </a:spcAft>
                      </a:pPr>
                      <a:r>
                        <a:rPr lang="en-GB" sz="1400" b="1" kern="150" dirty="0">
                          <a:solidFill>
                            <a:schemeClr val="tx2"/>
                          </a:solidFill>
                          <a:latin typeface="Times New Roman"/>
                          <a:ea typeface="Times New Roman"/>
                          <a:cs typeface="Times New Roman"/>
                        </a:rPr>
                        <a:t>Year</a:t>
                      </a:r>
                      <a:endParaRPr lang="en-029" sz="14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dirty="0">
                          <a:solidFill>
                            <a:schemeClr val="tx2"/>
                          </a:solidFill>
                          <a:latin typeface="Times New Roman"/>
                          <a:ea typeface="Times New Roman"/>
                          <a:cs typeface="Times New Roman"/>
                        </a:rPr>
                        <a:t>Average annual $J/US$ exchange rate</a:t>
                      </a:r>
                      <a:endParaRPr lang="en-029" sz="14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a:solidFill>
                            <a:schemeClr val="tx2"/>
                          </a:solidFill>
                          <a:latin typeface="Times New Roman"/>
                          <a:ea typeface="Times New Roman"/>
                          <a:cs typeface="Times New Roman"/>
                        </a:rPr>
                        <a:t>Year</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a:solidFill>
                            <a:schemeClr val="tx2"/>
                          </a:solidFill>
                          <a:latin typeface="Times New Roman"/>
                          <a:ea typeface="Times New Roman"/>
                          <a:cs typeface="Times New Roman"/>
                        </a:rPr>
                        <a:t>Average annual $J/US$ exchange rate</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endParaRPr lang="en-GB" sz="1000" kern="150">
                        <a:latin typeface="Arial"/>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296768">
                <a:tc>
                  <a:txBody>
                    <a:bodyPr/>
                    <a:lstStyle/>
                    <a:p>
                      <a:pPr marL="0" marR="0">
                        <a:spcBef>
                          <a:spcPts val="0"/>
                        </a:spcBef>
                        <a:spcAft>
                          <a:spcPts val="0"/>
                        </a:spcAft>
                      </a:pPr>
                      <a:r>
                        <a:rPr lang="en-GB" sz="1400" b="1" kern="150">
                          <a:solidFill>
                            <a:schemeClr val="tx2"/>
                          </a:solidFill>
                          <a:latin typeface="Times New Roman"/>
                          <a:ea typeface="Times New Roman"/>
                          <a:cs typeface="Times New Roman"/>
                        </a:rPr>
                        <a:t>1990</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dirty="0">
                          <a:solidFill>
                            <a:schemeClr val="tx2"/>
                          </a:solidFill>
                          <a:latin typeface="Times New Roman"/>
                          <a:ea typeface="Times New Roman"/>
                          <a:cs typeface="Times New Roman"/>
                        </a:rPr>
                        <a:t>7.18</a:t>
                      </a:r>
                      <a:endParaRPr lang="en-029" sz="14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400" b="1" kern="150">
                          <a:solidFill>
                            <a:schemeClr val="tx2"/>
                          </a:solidFill>
                          <a:latin typeface="Times New Roman"/>
                          <a:ea typeface="Times New Roman"/>
                          <a:cs typeface="Times New Roman"/>
                        </a:rPr>
                        <a:t>2000</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a:solidFill>
                            <a:schemeClr val="tx2"/>
                          </a:solidFill>
                          <a:latin typeface="Times New Roman"/>
                          <a:ea typeface="Times New Roman"/>
                          <a:cs typeface="Times New Roman"/>
                        </a:rPr>
                        <a:t>43.32</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spcBef>
                          <a:spcPts val="0"/>
                        </a:spcBef>
                        <a:spcAft>
                          <a:spcPts val="0"/>
                        </a:spcAft>
                      </a:pPr>
                      <a:endParaRPr lang="en-GB" sz="1000" kern="150">
                        <a:latin typeface="Arial"/>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296768">
                <a:tc>
                  <a:txBody>
                    <a:bodyPr/>
                    <a:lstStyle/>
                    <a:p>
                      <a:pPr marL="0" marR="0">
                        <a:spcBef>
                          <a:spcPts val="0"/>
                        </a:spcBef>
                        <a:spcAft>
                          <a:spcPts val="0"/>
                        </a:spcAft>
                      </a:pPr>
                      <a:r>
                        <a:rPr lang="en-GB" sz="1400" b="1" kern="150">
                          <a:solidFill>
                            <a:schemeClr val="tx2"/>
                          </a:solidFill>
                          <a:latin typeface="Times New Roman"/>
                          <a:ea typeface="Times New Roman"/>
                          <a:cs typeface="Times New Roman"/>
                        </a:rPr>
                        <a:t>1991</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dirty="0">
                          <a:solidFill>
                            <a:schemeClr val="tx2"/>
                          </a:solidFill>
                          <a:latin typeface="Times New Roman"/>
                          <a:ea typeface="Times New Roman"/>
                          <a:cs typeface="Times New Roman"/>
                        </a:rPr>
                        <a:t>12.85</a:t>
                      </a:r>
                      <a:endParaRPr lang="en-029" sz="14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400" b="1" kern="150" dirty="0">
                          <a:solidFill>
                            <a:schemeClr val="tx2"/>
                          </a:solidFill>
                          <a:latin typeface="Times New Roman"/>
                          <a:ea typeface="Times New Roman"/>
                          <a:cs typeface="Times New Roman"/>
                        </a:rPr>
                        <a:t>2001</a:t>
                      </a:r>
                      <a:endParaRPr lang="en-029" sz="14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a:solidFill>
                            <a:schemeClr val="tx2"/>
                          </a:solidFill>
                          <a:latin typeface="Times New Roman"/>
                          <a:ea typeface="Times New Roman"/>
                          <a:cs typeface="Times New Roman"/>
                        </a:rPr>
                        <a:t>46.08</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000" kern="150">
                        <a:latin typeface="Arial"/>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296768">
                <a:tc>
                  <a:txBody>
                    <a:bodyPr/>
                    <a:lstStyle/>
                    <a:p>
                      <a:pPr marL="0" marR="0">
                        <a:spcBef>
                          <a:spcPts val="0"/>
                        </a:spcBef>
                        <a:spcAft>
                          <a:spcPts val="0"/>
                        </a:spcAft>
                      </a:pPr>
                      <a:r>
                        <a:rPr lang="en-GB" sz="1400" b="1" kern="150">
                          <a:solidFill>
                            <a:schemeClr val="tx2"/>
                          </a:solidFill>
                          <a:latin typeface="Times New Roman"/>
                          <a:ea typeface="Times New Roman"/>
                          <a:cs typeface="Times New Roman"/>
                        </a:rPr>
                        <a:t>1992</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a:solidFill>
                            <a:schemeClr val="tx2"/>
                          </a:solidFill>
                          <a:latin typeface="Times New Roman"/>
                          <a:ea typeface="Times New Roman"/>
                          <a:cs typeface="Times New Roman"/>
                        </a:rPr>
                        <a:t>23.01</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400" b="1" kern="150" dirty="0">
                          <a:solidFill>
                            <a:schemeClr val="tx2"/>
                          </a:solidFill>
                          <a:latin typeface="Times New Roman"/>
                          <a:ea typeface="Times New Roman"/>
                          <a:cs typeface="Times New Roman"/>
                        </a:rPr>
                        <a:t>2002</a:t>
                      </a:r>
                      <a:endParaRPr lang="en-029" sz="14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dirty="0">
                          <a:solidFill>
                            <a:schemeClr val="tx2"/>
                          </a:solidFill>
                          <a:latin typeface="Times New Roman"/>
                          <a:ea typeface="Times New Roman"/>
                          <a:cs typeface="Times New Roman"/>
                        </a:rPr>
                        <a:t>48.54</a:t>
                      </a:r>
                      <a:endParaRPr lang="en-029" sz="14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000" kern="150">
                        <a:latin typeface="Arial"/>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296768">
                <a:tc>
                  <a:txBody>
                    <a:bodyPr/>
                    <a:lstStyle/>
                    <a:p>
                      <a:pPr marL="0" marR="0">
                        <a:spcBef>
                          <a:spcPts val="0"/>
                        </a:spcBef>
                        <a:spcAft>
                          <a:spcPts val="0"/>
                        </a:spcAft>
                      </a:pPr>
                      <a:r>
                        <a:rPr lang="en-GB" sz="1400" b="1" kern="150">
                          <a:solidFill>
                            <a:schemeClr val="tx2"/>
                          </a:solidFill>
                          <a:latin typeface="Times New Roman"/>
                          <a:ea typeface="Times New Roman"/>
                          <a:cs typeface="Times New Roman"/>
                        </a:rPr>
                        <a:t>1993</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a:solidFill>
                            <a:schemeClr val="tx2"/>
                          </a:solidFill>
                          <a:latin typeface="Times New Roman"/>
                          <a:ea typeface="Times New Roman"/>
                          <a:cs typeface="Times New Roman"/>
                        </a:rPr>
                        <a:t>25.68</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400" b="1" kern="150">
                          <a:solidFill>
                            <a:schemeClr val="tx2"/>
                          </a:solidFill>
                          <a:latin typeface="Times New Roman"/>
                          <a:ea typeface="Times New Roman"/>
                          <a:cs typeface="Times New Roman"/>
                        </a:rPr>
                        <a:t>2003</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dirty="0">
                          <a:solidFill>
                            <a:schemeClr val="tx2"/>
                          </a:solidFill>
                          <a:latin typeface="Times New Roman"/>
                          <a:ea typeface="Times New Roman"/>
                          <a:cs typeface="Times New Roman"/>
                        </a:rPr>
                        <a:t>57.93</a:t>
                      </a:r>
                      <a:endParaRPr lang="en-029" sz="14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000" kern="150">
                        <a:latin typeface="Arial"/>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296768">
                <a:tc>
                  <a:txBody>
                    <a:bodyPr/>
                    <a:lstStyle/>
                    <a:p>
                      <a:pPr marL="0" marR="0">
                        <a:spcBef>
                          <a:spcPts val="0"/>
                        </a:spcBef>
                        <a:spcAft>
                          <a:spcPts val="0"/>
                        </a:spcAft>
                      </a:pPr>
                      <a:r>
                        <a:rPr lang="en-GB" sz="1400" b="1" kern="150">
                          <a:solidFill>
                            <a:schemeClr val="tx2"/>
                          </a:solidFill>
                          <a:latin typeface="Times New Roman"/>
                          <a:ea typeface="Times New Roman"/>
                          <a:cs typeface="Times New Roman"/>
                        </a:rPr>
                        <a:t>1994</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a:solidFill>
                            <a:schemeClr val="tx2"/>
                          </a:solidFill>
                          <a:latin typeface="Times New Roman"/>
                          <a:ea typeface="Times New Roman"/>
                          <a:cs typeface="Times New Roman"/>
                        </a:rPr>
                        <a:t>33.35</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400" b="1" kern="150">
                          <a:solidFill>
                            <a:schemeClr val="tx2"/>
                          </a:solidFill>
                          <a:latin typeface="Times New Roman"/>
                          <a:ea typeface="Times New Roman"/>
                          <a:cs typeface="Times New Roman"/>
                        </a:rPr>
                        <a:t>2004</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dirty="0">
                          <a:solidFill>
                            <a:schemeClr val="tx2"/>
                          </a:solidFill>
                          <a:latin typeface="Times New Roman"/>
                          <a:ea typeface="Times New Roman"/>
                          <a:cs typeface="Times New Roman"/>
                        </a:rPr>
                        <a:t>61.34</a:t>
                      </a:r>
                      <a:endParaRPr lang="en-029" sz="14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000" kern="150">
                        <a:latin typeface="Arial"/>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296768">
                <a:tc>
                  <a:txBody>
                    <a:bodyPr/>
                    <a:lstStyle/>
                    <a:p>
                      <a:pPr marL="0" marR="0">
                        <a:spcBef>
                          <a:spcPts val="0"/>
                        </a:spcBef>
                        <a:spcAft>
                          <a:spcPts val="0"/>
                        </a:spcAft>
                      </a:pPr>
                      <a:r>
                        <a:rPr lang="en-GB" sz="1400" b="1" kern="150">
                          <a:solidFill>
                            <a:schemeClr val="tx2"/>
                          </a:solidFill>
                          <a:latin typeface="Times New Roman"/>
                          <a:ea typeface="Times New Roman"/>
                          <a:cs typeface="Times New Roman"/>
                        </a:rPr>
                        <a:t>1995</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a:solidFill>
                            <a:schemeClr val="tx2"/>
                          </a:solidFill>
                          <a:latin typeface="Times New Roman"/>
                          <a:ea typeface="Times New Roman"/>
                          <a:cs typeface="Times New Roman"/>
                        </a:rPr>
                        <a:t>35.56</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400" b="1" kern="150">
                          <a:solidFill>
                            <a:schemeClr val="tx2"/>
                          </a:solidFill>
                          <a:latin typeface="Times New Roman"/>
                          <a:ea typeface="Times New Roman"/>
                          <a:cs typeface="Times New Roman"/>
                        </a:rPr>
                        <a:t>2005</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dirty="0">
                          <a:solidFill>
                            <a:schemeClr val="tx2"/>
                          </a:solidFill>
                          <a:latin typeface="Times New Roman"/>
                          <a:ea typeface="Times New Roman"/>
                          <a:cs typeface="Times New Roman"/>
                        </a:rPr>
                        <a:t>62.50</a:t>
                      </a:r>
                      <a:endParaRPr lang="en-029" sz="14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000" kern="150">
                        <a:latin typeface="Arial"/>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296768">
                <a:tc>
                  <a:txBody>
                    <a:bodyPr/>
                    <a:lstStyle/>
                    <a:p>
                      <a:pPr marL="0" marR="0">
                        <a:spcBef>
                          <a:spcPts val="0"/>
                        </a:spcBef>
                        <a:spcAft>
                          <a:spcPts val="0"/>
                        </a:spcAft>
                      </a:pPr>
                      <a:r>
                        <a:rPr lang="en-GB" sz="1400" b="1" kern="150">
                          <a:solidFill>
                            <a:schemeClr val="tx2"/>
                          </a:solidFill>
                          <a:latin typeface="Times New Roman"/>
                          <a:ea typeface="Times New Roman"/>
                          <a:cs typeface="Times New Roman"/>
                        </a:rPr>
                        <a:t>1996</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a:solidFill>
                            <a:schemeClr val="tx2"/>
                          </a:solidFill>
                          <a:latin typeface="Times New Roman"/>
                          <a:ea typeface="Times New Roman"/>
                          <a:cs typeface="Times New Roman"/>
                        </a:rPr>
                        <a:t>37.02</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400" b="1" kern="150">
                          <a:solidFill>
                            <a:schemeClr val="tx2"/>
                          </a:solidFill>
                          <a:latin typeface="Times New Roman"/>
                          <a:ea typeface="Times New Roman"/>
                          <a:cs typeface="Times New Roman"/>
                        </a:rPr>
                        <a:t>2006</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dirty="0">
                          <a:solidFill>
                            <a:schemeClr val="tx2"/>
                          </a:solidFill>
                          <a:latin typeface="Times New Roman"/>
                          <a:ea typeface="Times New Roman"/>
                          <a:cs typeface="Times New Roman"/>
                        </a:rPr>
                        <a:t>65.88</a:t>
                      </a:r>
                      <a:endParaRPr lang="en-029" sz="14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000" kern="150">
                        <a:latin typeface="Arial"/>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296768">
                <a:tc>
                  <a:txBody>
                    <a:bodyPr/>
                    <a:lstStyle/>
                    <a:p>
                      <a:pPr marL="0" marR="0">
                        <a:spcBef>
                          <a:spcPts val="0"/>
                        </a:spcBef>
                        <a:spcAft>
                          <a:spcPts val="0"/>
                        </a:spcAft>
                      </a:pPr>
                      <a:r>
                        <a:rPr lang="en-GB" sz="1400" b="1" kern="150">
                          <a:solidFill>
                            <a:schemeClr val="tx2"/>
                          </a:solidFill>
                          <a:latin typeface="Times New Roman"/>
                          <a:ea typeface="Times New Roman"/>
                          <a:cs typeface="Times New Roman"/>
                        </a:rPr>
                        <a:t>1997</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a:solidFill>
                            <a:schemeClr val="tx2"/>
                          </a:solidFill>
                          <a:latin typeface="Times New Roman"/>
                          <a:ea typeface="Times New Roman"/>
                          <a:cs typeface="Times New Roman"/>
                        </a:rPr>
                        <a:t>35.58</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400" b="1" kern="150">
                          <a:solidFill>
                            <a:schemeClr val="tx2"/>
                          </a:solidFill>
                          <a:latin typeface="Times New Roman"/>
                          <a:ea typeface="Times New Roman"/>
                          <a:cs typeface="Times New Roman"/>
                        </a:rPr>
                        <a:t>2007</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dirty="0">
                          <a:solidFill>
                            <a:schemeClr val="tx2"/>
                          </a:solidFill>
                          <a:latin typeface="Times New Roman"/>
                          <a:ea typeface="Times New Roman"/>
                          <a:cs typeface="Times New Roman"/>
                        </a:rPr>
                        <a:t>69.06</a:t>
                      </a:r>
                      <a:endParaRPr lang="en-029" sz="14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000" kern="150">
                        <a:latin typeface="Arial"/>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296768">
                <a:tc>
                  <a:txBody>
                    <a:bodyPr/>
                    <a:lstStyle/>
                    <a:p>
                      <a:pPr marL="0" marR="0">
                        <a:spcBef>
                          <a:spcPts val="0"/>
                        </a:spcBef>
                        <a:spcAft>
                          <a:spcPts val="0"/>
                        </a:spcAft>
                      </a:pPr>
                      <a:r>
                        <a:rPr lang="en-GB" sz="1400" b="1" kern="150">
                          <a:solidFill>
                            <a:schemeClr val="tx2"/>
                          </a:solidFill>
                          <a:latin typeface="Times New Roman"/>
                          <a:ea typeface="Times New Roman"/>
                          <a:cs typeface="Times New Roman"/>
                        </a:rPr>
                        <a:t>1998</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a:solidFill>
                            <a:schemeClr val="tx2"/>
                          </a:solidFill>
                          <a:latin typeface="Times New Roman"/>
                          <a:ea typeface="Times New Roman"/>
                          <a:cs typeface="Times New Roman"/>
                        </a:rPr>
                        <a:t>36.68</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400" b="1" kern="150">
                          <a:solidFill>
                            <a:schemeClr val="tx2"/>
                          </a:solidFill>
                          <a:latin typeface="Times New Roman"/>
                          <a:ea typeface="Times New Roman"/>
                          <a:cs typeface="Times New Roman"/>
                        </a:rPr>
                        <a:t>2008</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dirty="0">
                          <a:solidFill>
                            <a:schemeClr val="tx2"/>
                          </a:solidFill>
                          <a:latin typeface="Times New Roman"/>
                          <a:ea typeface="Times New Roman"/>
                          <a:cs typeface="Times New Roman"/>
                        </a:rPr>
                        <a:t>72.92</a:t>
                      </a:r>
                      <a:endParaRPr lang="en-029" sz="14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000" kern="150">
                        <a:latin typeface="Arial"/>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296768">
                <a:tc>
                  <a:txBody>
                    <a:bodyPr/>
                    <a:lstStyle/>
                    <a:p>
                      <a:pPr marL="0" marR="0">
                        <a:spcBef>
                          <a:spcPts val="0"/>
                        </a:spcBef>
                        <a:spcAft>
                          <a:spcPts val="0"/>
                        </a:spcAft>
                      </a:pPr>
                      <a:r>
                        <a:rPr lang="en-GB" sz="1400" b="1" kern="150">
                          <a:solidFill>
                            <a:schemeClr val="tx2"/>
                          </a:solidFill>
                          <a:latin typeface="Times New Roman"/>
                          <a:ea typeface="Times New Roman"/>
                          <a:cs typeface="Times New Roman"/>
                        </a:rPr>
                        <a:t>1999</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a:solidFill>
                            <a:schemeClr val="tx2"/>
                          </a:solidFill>
                          <a:latin typeface="Times New Roman"/>
                          <a:ea typeface="Times New Roman"/>
                          <a:cs typeface="Times New Roman"/>
                        </a:rPr>
                        <a:t>39.33</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400" b="1" kern="150">
                          <a:solidFill>
                            <a:schemeClr val="tx2"/>
                          </a:solidFill>
                          <a:latin typeface="Times New Roman"/>
                          <a:ea typeface="Times New Roman"/>
                          <a:cs typeface="Times New Roman"/>
                        </a:rPr>
                        <a:t>2009</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dirty="0">
                          <a:solidFill>
                            <a:schemeClr val="tx2"/>
                          </a:solidFill>
                          <a:latin typeface="Times New Roman"/>
                          <a:ea typeface="Times New Roman"/>
                          <a:cs typeface="Times New Roman"/>
                        </a:rPr>
                        <a:t>88.49</a:t>
                      </a:r>
                      <a:endParaRPr lang="en-029" sz="14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000" kern="150">
                        <a:latin typeface="Arial"/>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434160">
                <a:tc>
                  <a:txBody>
                    <a:bodyPr/>
                    <a:lstStyle/>
                    <a:p>
                      <a:pPr marL="0" marR="0">
                        <a:spcBef>
                          <a:spcPts val="0"/>
                        </a:spcBef>
                        <a:spcAft>
                          <a:spcPts val="0"/>
                        </a:spcAft>
                      </a:pPr>
                      <a:r>
                        <a:rPr lang="en-GB" sz="1400" b="1" kern="150">
                          <a:solidFill>
                            <a:schemeClr val="tx2"/>
                          </a:solidFill>
                          <a:latin typeface="Times New Roman"/>
                          <a:ea typeface="Times New Roman"/>
                          <a:cs typeface="Times New Roman"/>
                        </a:rPr>
                        <a:t>2000</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a:solidFill>
                            <a:schemeClr val="tx2"/>
                          </a:solidFill>
                          <a:latin typeface="Times New Roman"/>
                          <a:ea typeface="Times New Roman"/>
                          <a:cs typeface="Times New Roman"/>
                        </a:rPr>
                        <a:t>43.32</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400" b="1" kern="150">
                          <a:solidFill>
                            <a:schemeClr val="tx2"/>
                          </a:solidFill>
                          <a:latin typeface="Times New Roman"/>
                          <a:ea typeface="Times New Roman"/>
                          <a:cs typeface="Times New Roman"/>
                        </a:rPr>
                        <a:t>2010</a:t>
                      </a:r>
                      <a:endParaRPr lang="en-029" sz="14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400" b="1" kern="150" dirty="0">
                          <a:solidFill>
                            <a:schemeClr val="tx2"/>
                          </a:solidFill>
                          <a:latin typeface="Times New Roman"/>
                          <a:ea typeface="Times New Roman"/>
                          <a:cs typeface="Times New Roman"/>
                        </a:rPr>
                        <a:t>87.38</a:t>
                      </a:r>
                      <a:endParaRPr lang="en-029" sz="14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000" kern="150" dirty="0">
                        <a:latin typeface="Arial"/>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794</TotalTime>
  <Words>1771</Words>
  <Application>Microsoft Office PowerPoint</Application>
  <PresentationFormat>On-screen Show (4:3)</PresentationFormat>
  <Paragraphs>214</Paragraphs>
  <Slides>30</Slides>
  <Notes>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UNIT SIX</vt:lpstr>
      <vt:lpstr>EXCHANGE RATE</vt:lpstr>
      <vt:lpstr>MAJOR TYPES OF CURRENCIES</vt:lpstr>
      <vt:lpstr>TYPES OF EXCHANGE RATE SYSTEM</vt:lpstr>
      <vt:lpstr>Slide 5</vt:lpstr>
      <vt:lpstr>NOMINAL EXCHANGE RATE</vt:lpstr>
      <vt:lpstr>REAL EXCHANGE RATE</vt:lpstr>
      <vt:lpstr>TRADE-WEIGHTED EXCHANGE RATE</vt:lpstr>
      <vt:lpstr>FOREIGN EXCHANGE FLUCTUATION {1990 – 2010}</vt:lpstr>
      <vt:lpstr> TYPES OF CURRENCY MARKET</vt:lpstr>
      <vt:lpstr>Slide 11</vt:lpstr>
      <vt:lpstr>PARTICIPANTS IN THE EXCHANGE MARKET</vt:lpstr>
      <vt:lpstr>Slide 13</vt:lpstr>
      <vt:lpstr>The Market for Foreign Exchange</vt:lpstr>
      <vt:lpstr>The Market for Foreign Exchange</vt:lpstr>
      <vt:lpstr>The Market for Foreign Exchange</vt:lpstr>
      <vt:lpstr>The Equilibrium Exchange Rate</vt:lpstr>
      <vt:lpstr>Factors that Affect Exchange Rates</vt:lpstr>
      <vt:lpstr>Factors that Affect Exchange Rates</vt:lpstr>
      <vt:lpstr>Factors that Affect Exchange Rates</vt:lpstr>
      <vt:lpstr>Slide 21</vt:lpstr>
      <vt:lpstr>Factors that Affect Exchange Rates</vt:lpstr>
      <vt:lpstr>The Effects of Exchange Rates on the Economy</vt:lpstr>
      <vt:lpstr>The Effects of Exchange Rates on the Economy</vt:lpstr>
      <vt:lpstr>Exchange Rates and the  Balance of Trade:  The J Curve</vt:lpstr>
      <vt:lpstr>Exchange Rates and the  Balance of Trade:  The J Curve</vt:lpstr>
      <vt:lpstr>Exchange Rates and Prices</vt:lpstr>
      <vt:lpstr>Trade and Exchange Rates in a Two-Country/Two-Good World</vt:lpstr>
      <vt:lpstr>Trade and Exchange Rates in a Two-Country/Two-Good World</vt:lpstr>
      <vt:lpstr>Exchange Rates and Comparative Advantage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TRADE</dc:title>
  <dc:creator>Kirkland R. Anderson</dc:creator>
  <cp:lastModifiedBy>kanderson</cp:lastModifiedBy>
  <cp:revision>119</cp:revision>
  <cp:lastPrinted>2012-04-19T16:49:17Z</cp:lastPrinted>
  <dcterms:created xsi:type="dcterms:W3CDTF">2012-03-22T16:08:27Z</dcterms:created>
  <dcterms:modified xsi:type="dcterms:W3CDTF">2015-03-16T22:13:00Z</dcterms:modified>
</cp:coreProperties>
</file>